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18" r:id="rId3"/>
    <p:sldId id="319" r:id="rId4"/>
    <p:sldId id="320" r:id="rId5"/>
    <p:sldId id="324" r:id="rId6"/>
    <p:sldId id="325" r:id="rId7"/>
    <p:sldId id="326" r:id="rId8"/>
    <p:sldId id="259" r:id="rId9"/>
    <p:sldId id="260" r:id="rId10"/>
    <p:sldId id="261" r:id="rId11"/>
    <p:sldId id="265" r:id="rId12"/>
    <p:sldId id="266" r:id="rId13"/>
    <p:sldId id="267" r:id="rId14"/>
    <p:sldId id="268" r:id="rId15"/>
    <p:sldId id="269" r:id="rId16"/>
    <p:sldId id="327" r:id="rId17"/>
    <p:sldId id="328" r:id="rId18"/>
    <p:sldId id="329" r:id="rId19"/>
    <p:sldId id="330" r:id="rId20"/>
    <p:sldId id="331" r:id="rId21"/>
    <p:sldId id="332" r:id="rId22"/>
    <p:sldId id="334" r:id="rId23"/>
    <p:sldId id="335" r:id="rId24"/>
    <p:sldId id="337" r:id="rId25"/>
    <p:sldId id="270"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336" r:id="rId41"/>
    <p:sldId id="317" r:id="rId42"/>
    <p:sldId id="33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2"/>
    <p:restoredTop sz="91641"/>
  </p:normalViewPr>
  <p:slideViewPr>
    <p:cSldViewPr snapToGrid="0" snapToObjects="1">
      <p:cViewPr varScale="1">
        <p:scale>
          <a:sx n="67" d="100"/>
          <a:sy n="67" d="100"/>
        </p:scale>
        <p:origin x="-13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CDD77-1332-484D-83F7-DAA213C79A6A}" type="datetimeFigureOut">
              <a:rPr lang="en-US" smtClean="0"/>
              <a:pPr/>
              <a:t>8/9/2019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99033-0079-EE42-B8D8-3008EDE74C87}" type="slidenum">
              <a:rPr lang="en-US" smtClean="0"/>
              <a:pPr/>
              <a:t>‹#›</a:t>
            </a:fld>
            <a:endParaRPr lang="en-US"/>
          </a:p>
        </p:txBody>
      </p:sp>
    </p:spTree>
    <p:extLst>
      <p:ext uri="{BB962C8B-B14F-4D97-AF65-F5344CB8AC3E}">
        <p14:creationId xmlns:p14="http://schemas.microsoft.com/office/powerpoint/2010/main" xmlns="" val="2288411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CA"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CA"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CA"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CA"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pPr/>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pPr/>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pPr/>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CA"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CA"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cstate="print"/>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pPr/>
              <a:t>8/9/2019</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chsrf.ca/"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INTERPROFESSIONAL APPROACH FOR ACHIEVING WHO’S 2025 GLOBAL NUTRITION TARGETS</a:t>
            </a:r>
            <a:endParaRPr lang="en-US" sz="5400" dirty="0"/>
          </a:p>
        </p:txBody>
      </p:sp>
      <p:sp>
        <p:nvSpPr>
          <p:cNvPr id="3" name="Subtitle 2"/>
          <p:cNvSpPr>
            <a:spLocks noGrp="1"/>
          </p:cNvSpPr>
          <p:nvPr>
            <p:ph type="subTitle" idx="1"/>
          </p:nvPr>
        </p:nvSpPr>
        <p:spPr>
          <a:xfrm>
            <a:off x="820738" y="5525374"/>
            <a:ext cx="7542212" cy="1030942"/>
          </a:xfrm>
        </p:spPr>
        <p:txBody>
          <a:bodyPr>
            <a:normAutofit fontScale="92500" lnSpcReduction="10000"/>
          </a:bodyPr>
          <a:lstStyle/>
          <a:p>
            <a:r>
              <a:rPr lang="en-US" dirty="0" smtClean="0"/>
              <a:t>DR GEETA APPANNAH, PHD (CANTAB)</a:t>
            </a:r>
          </a:p>
          <a:p>
            <a:r>
              <a:rPr lang="en-US" dirty="0" smtClean="0"/>
              <a:t>DEPARTMENT OF NUTRITION AND DIETETICS</a:t>
            </a:r>
          </a:p>
          <a:p>
            <a:r>
              <a:rPr lang="en-US" dirty="0" smtClean="0"/>
              <a:t>UNIVERSITI PUTRA MALAYSIA</a:t>
            </a:r>
            <a:endParaRPr lang="en-US" dirty="0"/>
          </a:p>
        </p:txBody>
      </p:sp>
    </p:spTree>
    <p:extLst>
      <p:ext uri="{BB962C8B-B14F-4D97-AF65-F5344CB8AC3E}">
        <p14:creationId xmlns:p14="http://schemas.microsoft.com/office/powerpoint/2010/main" xmlns="" val="3427867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2" y="107577"/>
            <a:ext cx="7581901" cy="1447378"/>
          </a:xfrm>
        </p:spPr>
        <p:txBody>
          <a:bodyPr/>
          <a:lstStyle/>
          <a:p>
            <a:r>
              <a:rPr lang="en-US" dirty="0"/>
              <a:t>EMERGING EVIDENCE</a:t>
            </a:r>
          </a:p>
        </p:txBody>
      </p:sp>
      <p:sp>
        <p:nvSpPr>
          <p:cNvPr id="3" name="Content Placeholder 2"/>
          <p:cNvSpPr>
            <a:spLocks noGrp="1"/>
          </p:cNvSpPr>
          <p:nvPr>
            <p:ph sz="half" idx="1"/>
          </p:nvPr>
        </p:nvSpPr>
        <p:spPr>
          <a:xfrm>
            <a:off x="544266" y="1554955"/>
            <a:ext cx="3447021" cy="3975100"/>
          </a:xfrm>
        </p:spPr>
        <p:txBody>
          <a:bodyPr>
            <a:normAutofit fontScale="25000" lnSpcReduction="20000"/>
          </a:bodyPr>
          <a:lstStyle/>
          <a:p>
            <a:pPr marL="0" indent="0">
              <a:buNone/>
            </a:pPr>
            <a:r>
              <a:rPr lang="en-CA" sz="11200" dirty="0">
                <a:effectLst/>
              </a:rPr>
              <a:t>Improved outcomes</a:t>
            </a:r>
            <a:endParaRPr lang="en-US" sz="11200" dirty="0">
              <a:effectLst/>
            </a:endParaRPr>
          </a:p>
          <a:p>
            <a:pPr lvl="0"/>
            <a:r>
              <a:rPr lang="en-CA" sz="6200" b="0" dirty="0">
                <a:effectLst/>
              </a:rPr>
              <a:t>A team-based approach to health-care delivery </a:t>
            </a:r>
            <a:r>
              <a:rPr lang="en-CA" sz="6200" dirty="0">
                <a:solidFill>
                  <a:srgbClr val="FFFF00"/>
                </a:solidFill>
                <a:effectLst/>
              </a:rPr>
              <a:t>maximizes the strengths and skills of each contributing health worker. </a:t>
            </a:r>
            <a:r>
              <a:rPr lang="en-CA" sz="6200" b="0" dirty="0" smtClean="0">
                <a:effectLst/>
              </a:rPr>
              <a:t>(</a:t>
            </a:r>
            <a:r>
              <a:rPr lang="en-CA" sz="6200" b="0" dirty="0" err="1">
                <a:effectLst/>
              </a:rPr>
              <a:t>Mickan</a:t>
            </a:r>
            <a:r>
              <a:rPr lang="en-CA" sz="6200" b="0" dirty="0">
                <a:effectLst/>
              </a:rPr>
              <a:t> SM. Evaluating the effectiveness of health care teams. Australian Health Review, 2005, 29(2):211-217.)</a:t>
            </a:r>
            <a:endParaRPr lang="en-US" sz="6200" b="0" dirty="0">
              <a:effectLst/>
            </a:endParaRPr>
          </a:p>
          <a:p>
            <a:pPr lvl="0"/>
            <a:r>
              <a:rPr lang="en-CA" sz="6200" b="0" dirty="0">
                <a:effectLst/>
              </a:rPr>
              <a:t>IPC can assist in </a:t>
            </a:r>
            <a:r>
              <a:rPr lang="en-CA" sz="6200" dirty="0">
                <a:solidFill>
                  <a:srgbClr val="FFFF00"/>
                </a:solidFill>
                <a:effectLst/>
              </a:rPr>
              <a:t>recruitment and retention of health workers </a:t>
            </a:r>
            <a:r>
              <a:rPr lang="en-CA" sz="6200" b="0" dirty="0">
                <a:effectLst/>
              </a:rPr>
              <a:t>and possibly help mitigate health workforce migration. (</a:t>
            </a:r>
            <a:r>
              <a:rPr lang="en-CA" sz="6200" b="0" dirty="0" err="1">
                <a:effectLst/>
              </a:rPr>
              <a:t>Yeatts</a:t>
            </a:r>
            <a:r>
              <a:rPr lang="en-CA" sz="6200" b="0" dirty="0">
                <a:effectLst/>
              </a:rPr>
              <a:t> D, Seward R. Reducing turnover and improving health care in nursing homes: The potential effects of self-managed work teams. The Gerontologist, 2000, 40:358–363.)</a:t>
            </a:r>
            <a:endParaRPr lang="en-US" sz="6200" b="0" dirty="0">
              <a:effectLst/>
            </a:endParaRPr>
          </a:p>
          <a:p>
            <a:endParaRPr lang="en-US" dirty="0"/>
          </a:p>
        </p:txBody>
      </p:sp>
      <p:sp>
        <p:nvSpPr>
          <p:cNvPr id="5" name="Content Placeholder 4"/>
          <p:cNvSpPr>
            <a:spLocks noGrp="1"/>
          </p:cNvSpPr>
          <p:nvPr>
            <p:ph sz="half" idx="2"/>
          </p:nvPr>
        </p:nvSpPr>
        <p:spPr>
          <a:xfrm>
            <a:off x="4678100" y="2138502"/>
            <a:ext cx="4211585" cy="3975100"/>
          </a:xfrm>
        </p:spPr>
        <p:txBody>
          <a:bodyPr>
            <a:normAutofit fontScale="25000" lnSpcReduction="20000"/>
          </a:bodyPr>
          <a:lstStyle/>
          <a:p>
            <a:pPr lvl="0"/>
            <a:r>
              <a:rPr lang="en-CA" sz="7200" b="0" dirty="0" smtClean="0">
                <a:effectLst/>
              </a:rPr>
              <a:t>Improved </a:t>
            </a:r>
            <a:r>
              <a:rPr lang="en-CA" sz="7200" b="0" dirty="0">
                <a:effectLst/>
              </a:rPr>
              <a:t>workplace practices and </a:t>
            </a:r>
            <a:r>
              <a:rPr lang="en-CA" sz="7200" dirty="0">
                <a:solidFill>
                  <a:srgbClr val="FFFF00"/>
                </a:solidFill>
                <a:effectLst/>
              </a:rPr>
              <a:t>productivity</a:t>
            </a:r>
            <a:endParaRPr lang="en-US" sz="7200" dirty="0">
              <a:solidFill>
                <a:srgbClr val="FFFF00"/>
              </a:solidFill>
              <a:effectLst/>
            </a:endParaRPr>
          </a:p>
          <a:p>
            <a:pPr lvl="0"/>
            <a:r>
              <a:rPr lang="en-CA" sz="7200" b="0" dirty="0">
                <a:effectLst/>
              </a:rPr>
              <a:t>Improved </a:t>
            </a:r>
            <a:r>
              <a:rPr lang="en-CA" sz="7200" dirty="0">
                <a:solidFill>
                  <a:srgbClr val="FFFF00"/>
                </a:solidFill>
                <a:effectLst/>
              </a:rPr>
              <a:t>patient outcomes </a:t>
            </a:r>
            <a:endParaRPr lang="en-US" sz="7200" dirty="0">
              <a:solidFill>
                <a:srgbClr val="FFFF00"/>
              </a:solidFill>
              <a:effectLst/>
            </a:endParaRPr>
          </a:p>
          <a:p>
            <a:pPr lvl="0"/>
            <a:r>
              <a:rPr lang="en-CA" sz="7200" b="0" dirty="0">
                <a:effectLst/>
              </a:rPr>
              <a:t>Raised </a:t>
            </a:r>
            <a:r>
              <a:rPr lang="en-CA" sz="7200" dirty="0">
                <a:solidFill>
                  <a:srgbClr val="FFFF00"/>
                </a:solidFill>
                <a:effectLst/>
              </a:rPr>
              <a:t>staff morale</a:t>
            </a:r>
            <a:endParaRPr lang="en-US" sz="7200" dirty="0">
              <a:solidFill>
                <a:srgbClr val="FFFF00"/>
              </a:solidFill>
              <a:effectLst/>
            </a:endParaRPr>
          </a:p>
          <a:p>
            <a:pPr lvl="0"/>
            <a:r>
              <a:rPr lang="en-CA" sz="7200" b="0" dirty="0">
                <a:effectLst/>
              </a:rPr>
              <a:t>Improved </a:t>
            </a:r>
            <a:r>
              <a:rPr lang="en-CA" sz="7200" dirty="0">
                <a:solidFill>
                  <a:srgbClr val="FFFF00"/>
                </a:solidFill>
                <a:effectLst/>
              </a:rPr>
              <a:t>patient safety</a:t>
            </a:r>
            <a:endParaRPr lang="en-US" sz="7200" dirty="0">
              <a:solidFill>
                <a:srgbClr val="FFFF00"/>
              </a:solidFill>
              <a:effectLst/>
            </a:endParaRPr>
          </a:p>
          <a:p>
            <a:pPr lvl="0"/>
            <a:r>
              <a:rPr lang="en-CA" sz="7200" b="0" dirty="0">
                <a:effectLst/>
              </a:rPr>
              <a:t>Better </a:t>
            </a:r>
            <a:r>
              <a:rPr lang="en-CA" sz="7200" dirty="0">
                <a:solidFill>
                  <a:srgbClr val="FFFF00"/>
                </a:solidFill>
                <a:effectLst/>
              </a:rPr>
              <a:t>access</a:t>
            </a:r>
            <a:r>
              <a:rPr lang="en-CA" sz="7200" b="0" dirty="0">
                <a:effectLst/>
              </a:rPr>
              <a:t> to health-care</a:t>
            </a:r>
            <a:endParaRPr lang="en-US" sz="7200" b="0" dirty="0">
              <a:effectLst/>
            </a:endParaRPr>
          </a:p>
          <a:p>
            <a:pPr lvl="0"/>
            <a:r>
              <a:rPr lang="en-CA" sz="7200" b="0" dirty="0">
                <a:effectLst/>
              </a:rPr>
              <a:t>In both acute and primary care settings, </a:t>
            </a:r>
            <a:r>
              <a:rPr lang="en-CA" sz="7200" dirty="0">
                <a:solidFill>
                  <a:srgbClr val="FFFF00"/>
                </a:solidFill>
                <a:effectLst/>
              </a:rPr>
              <a:t>patients report higher levels of satisfaction, better acceptance of care and improved health outcomes </a:t>
            </a:r>
            <a:r>
              <a:rPr lang="en-CA" sz="7200" b="0" dirty="0">
                <a:effectLst/>
              </a:rPr>
              <a:t>following treatment by a collaborative team.</a:t>
            </a:r>
            <a:endParaRPr lang="en-US" sz="7200" b="0" dirty="0">
              <a:effectLst/>
            </a:endParaRPr>
          </a:p>
          <a:p>
            <a:endParaRPr lang="en-US" b="0" dirty="0"/>
          </a:p>
        </p:txBody>
      </p:sp>
    </p:spTree>
    <p:extLst>
      <p:ext uri="{BB962C8B-B14F-4D97-AF65-F5344CB8AC3E}">
        <p14:creationId xmlns:p14="http://schemas.microsoft.com/office/powerpoint/2010/main" xmlns="" val="4020030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EVIDENCE</a:t>
            </a:r>
          </a:p>
        </p:txBody>
      </p:sp>
      <p:sp>
        <p:nvSpPr>
          <p:cNvPr id="5" name="Content Placeholder 4"/>
          <p:cNvSpPr>
            <a:spLocks noGrp="1"/>
          </p:cNvSpPr>
          <p:nvPr>
            <p:ph sz="half" idx="1"/>
          </p:nvPr>
        </p:nvSpPr>
        <p:spPr>
          <a:xfrm>
            <a:off x="779462" y="1892301"/>
            <a:ext cx="3657600" cy="4575168"/>
          </a:xfrm>
        </p:spPr>
        <p:txBody>
          <a:bodyPr>
            <a:noAutofit/>
          </a:bodyPr>
          <a:lstStyle/>
          <a:p>
            <a:pPr marL="0" indent="0">
              <a:buNone/>
            </a:pPr>
            <a:r>
              <a:rPr lang="en-CA" sz="1800" dirty="0">
                <a:effectLst/>
              </a:rPr>
              <a:t>Collaborative practice can improve:</a:t>
            </a:r>
            <a:endParaRPr lang="en-US" sz="1800" dirty="0">
              <a:effectLst/>
            </a:endParaRPr>
          </a:p>
          <a:p>
            <a:pPr lvl="0"/>
            <a:r>
              <a:rPr lang="en-CA" sz="1800" dirty="0">
                <a:solidFill>
                  <a:srgbClr val="FFFF00"/>
                </a:solidFill>
                <a:effectLst/>
              </a:rPr>
              <a:t>access</a:t>
            </a:r>
            <a:r>
              <a:rPr lang="en-CA" sz="1800" dirty="0">
                <a:effectLst/>
              </a:rPr>
              <a:t> </a:t>
            </a:r>
            <a:r>
              <a:rPr lang="en-CA" sz="1800" b="0" dirty="0">
                <a:effectLst/>
              </a:rPr>
              <a:t>to and coordination of health-services</a:t>
            </a:r>
            <a:endParaRPr lang="en-US" sz="1800" b="0" dirty="0">
              <a:effectLst/>
            </a:endParaRPr>
          </a:p>
          <a:p>
            <a:pPr lvl="0"/>
            <a:r>
              <a:rPr lang="en-CA" sz="1800" dirty="0">
                <a:solidFill>
                  <a:srgbClr val="FFFF00"/>
                </a:solidFill>
                <a:effectLst/>
              </a:rPr>
              <a:t>appropriate use </a:t>
            </a:r>
            <a:r>
              <a:rPr lang="en-CA" sz="1800" b="0" dirty="0">
                <a:effectLst/>
              </a:rPr>
              <a:t>of specialist clinical resources </a:t>
            </a:r>
            <a:endParaRPr lang="en-US" sz="1800" b="0" dirty="0">
              <a:effectLst/>
            </a:endParaRPr>
          </a:p>
          <a:p>
            <a:pPr lvl="0"/>
            <a:r>
              <a:rPr lang="en-CA" sz="1800" dirty="0">
                <a:solidFill>
                  <a:srgbClr val="FFFF00"/>
                </a:solidFill>
                <a:effectLst/>
              </a:rPr>
              <a:t>health outcomes </a:t>
            </a:r>
            <a:r>
              <a:rPr lang="en-CA" sz="1800" b="0" dirty="0">
                <a:effectLst/>
              </a:rPr>
              <a:t>for people with chronic diseases </a:t>
            </a:r>
            <a:endParaRPr lang="en-US" sz="1800" b="0" dirty="0">
              <a:effectLst/>
            </a:endParaRPr>
          </a:p>
          <a:p>
            <a:pPr lvl="0"/>
            <a:r>
              <a:rPr lang="en-CA" sz="1800" dirty="0">
                <a:solidFill>
                  <a:srgbClr val="FFFF00"/>
                </a:solidFill>
                <a:effectLst/>
              </a:rPr>
              <a:t>patient care and </a:t>
            </a:r>
            <a:r>
              <a:rPr lang="en-CA" sz="1800" dirty="0" smtClean="0">
                <a:solidFill>
                  <a:srgbClr val="FFFF00"/>
                </a:solidFill>
                <a:effectLst/>
              </a:rPr>
              <a:t>safety</a:t>
            </a:r>
          </a:p>
        </p:txBody>
      </p:sp>
      <p:sp>
        <p:nvSpPr>
          <p:cNvPr id="6" name="Content Placeholder 5"/>
          <p:cNvSpPr>
            <a:spLocks noGrp="1"/>
          </p:cNvSpPr>
          <p:nvPr>
            <p:ph sz="half" idx="2"/>
          </p:nvPr>
        </p:nvSpPr>
        <p:spPr>
          <a:xfrm>
            <a:off x="4703763" y="1892300"/>
            <a:ext cx="3657600" cy="4575169"/>
          </a:xfrm>
        </p:spPr>
        <p:txBody>
          <a:bodyPr>
            <a:normAutofit fontScale="85000" lnSpcReduction="20000"/>
          </a:bodyPr>
          <a:lstStyle/>
          <a:p>
            <a:pPr marL="0" indent="0">
              <a:buNone/>
            </a:pPr>
            <a:r>
              <a:rPr lang="en-CA" i="1" dirty="0">
                <a:effectLst/>
              </a:rPr>
              <a:t>References:</a:t>
            </a:r>
            <a:endParaRPr lang="en-US" dirty="0">
              <a:effectLst/>
            </a:endParaRPr>
          </a:p>
          <a:p>
            <a:r>
              <a:rPr lang="en-CA" b="0" dirty="0">
                <a:effectLst/>
              </a:rPr>
              <a:t>Hughes SL et al. A randomized trial of the cost-effectiveness of VA hospital-based home care for the terminally ill. Health Services Research, 1992, 26:801–817.</a:t>
            </a:r>
            <a:endParaRPr lang="en-US" b="0" dirty="0">
              <a:effectLst/>
            </a:endParaRPr>
          </a:p>
          <a:p>
            <a:r>
              <a:rPr lang="en-CA" b="0" dirty="0" err="1">
                <a:effectLst/>
              </a:rPr>
              <a:t>Jansson</a:t>
            </a:r>
            <a:r>
              <a:rPr lang="en-CA" b="0" dirty="0">
                <a:effectLst/>
              </a:rPr>
              <a:t> A, </a:t>
            </a:r>
            <a:r>
              <a:rPr lang="en-CA" b="0" dirty="0" err="1">
                <a:effectLst/>
              </a:rPr>
              <a:t>Isacsson</a:t>
            </a:r>
            <a:r>
              <a:rPr lang="en-CA" b="0" dirty="0">
                <a:effectLst/>
              </a:rPr>
              <a:t> A, </a:t>
            </a:r>
            <a:r>
              <a:rPr lang="en-CA" b="0" dirty="0" err="1">
                <a:effectLst/>
              </a:rPr>
              <a:t>Lindholm</a:t>
            </a:r>
            <a:r>
              <a:rPr lang="en-CA" b="0" dirty="0">
                <a:effectLst/>
              </a:rPr>
              <a:t> LH. Organisation of health care teams and the population’s contacts with primary care. Scandinavian Journal of Health Care, 1992, 10:257–265.</a:t>
            </a:r>
            <a:endParaRPr lang="en-US" b="0" dirty="0">
              <a:effectLst/>
            </a:endParaRPr>
          </a:p>
          <a:p>
            <a:r>
              <a:rPr lang="en-CA" b="0" dirty="0">
                <a:effectLst/>
              </a:rPr>
              <a:t>Lemieux-Charles L et al. What do we know about health care team effectiveness? A review of the literature. </a:t>
            </a:r>
            <a:r>
              <a:rPr lang="en-CA" b="0" dirty="0" smtClean="0">
                <a:effectLst/>
              </a:rPr>
              <a:t>Med</a:t>
            </a:r>
            <a:r>
              <a:rPr lang="en-CA" b="0" dirty="0">
                <a:effectLst/>
              </a:rPr>
              <a:t>ical Care Research and Review, 2006, 63:263–300.</a:t>
            </a:r>
            <a:r>
              <a:rPr lang="en-US" dirty="0">
                <a:effectLst/>
              </a:rPr>
              <a:t> </a:t>
            </a:r>
            <a:endParaRPr lang="en-US" dirty="0"/>
          </a:p>
        </p:txBody>
      </p:sp>
    </p:spTree>
    <p:extLst>
      <p:ext uri="{BB962C8B-B14F-4D97-AF65-F5344CB8AC3E}">
        <p14:creationId xmlns:p14="http://schemas.microsoft.com/office/powerpoint/2010/main" xmlns="" val="2906110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EVIDENCE</a:t>
            </a:r>
          </a:p>
        </p:txBody>
      </p:sp>
      <p:sp>
        <p:nvSpPr>
          <p:cNvPr id="3" name="Content Placeholder 2"/>
          <p:cNvSpPr>
            <a:spLocks noGrp="1"/>
          </p:cNvSpPr>
          <p:nvPr>
            <p:ph sz="half" idx="1"/>
          </p:nvPr>
        </p:nvSpPr>
        <p:spPr>
          <a:xfrm>
            <a:off x="370710" y="1892301"/>
            <a:ext cx="2943100" cy="4472974"/>
          </a:xfrm>
        </p:spPr>
        <p:txBody>
          <a:bodyPr>
            <a:normAutofit fontScale="32500" lnSpcReduction="20000"/>
          </a:bodyPr>
          <a:lstStyle/>
          <a:p>
            <a:pPr marL="0" indent="0">
              <a:buNone/>
            </a:pPr>
            <a:r>
              <a:rPr lang="en-CA" sz="5500" dirty="0">
                <a:effectLst/>
              </a:rPr>
              <a:t>Collaborative practice can </a:t>
            </a:r>
            <a:r>
              <a:rPr lang="en-CA" sz="5500" dirty="0">
                <a:solidFill>
                  <a:srgbClr val="FFFF00"/>
                </a:solidFill>
                <a:effectLst/>
              </a:rPr>
              <a:t>decrease:</a:t>
            </a:r>
            <a:endParaRPr lang="en-US" sz="5500" dirty="0">
              <a:solidFill>
                <a:srgbClr val="FFFF00"/>
              </a:solidFill>
              <a:effectLst/>
            </a:endParaRPr>
          </a:p>
          <a:p>
            <a:pPr lvl="0"/>
            <a:r>
              <a:rPr lang="en-CA" sz="5500" b="0" dirty="0">
                <a:effectLst/>
              </a:rPr>
              <a:t>total patient complications</a:t>
            </a:r>
            <a:endParaRPr lang="en-US" sz="5500" b="0" dirty="0">
              <a:effectLst/>
            </a:endParaRPr>
          </a:p>
          <a:p>
            <a:pPr lvl="0"/>
            <a:r>
              <a:rPr lang="en-CA" sz="5500" b="0" dirty="0">
                <a:effectLst/>
              </a:rPr>
              <a:t>length of hospital stay</a:t>
            </a:r>
            <a:endParaRPr lang="en-US" sz="5500" b="0" dirty="0">
              <a:effectLst/>
            </a:endParaRPr>
          </a:p>
          <a:p>
            <a:pPr lvl="0"/>
            <a:r>
              <a:rPr lang="en-CA" sz="5500" b="0" dirty="0">
                <a:effectLst/>
              </a:rPr>
              <a:t>tension and conflict among caregivers</a:t>
            </a:r>
            <a:endParaRPr lang="en-US" sz="5500" b="0" dirty="0">
              <a:effectLst/>
            </a:endParaRPr>
          </a:p>
          <a:p>
            <a:pPr lvl="0"/>
            <a:r>
              <a:rPr lang="en-CA" sz="5500" b="0" dirty="0">
                <a:effectLst/>
              </a:rPr>
              <a:t>staff turnover</a:t>
            </a:r>
            <a:endParaRPr lang="en-US" sz="5500" b="0" dirty="0">
              <a:effectLst/>
            </a:endParaRPr>
          </a:p>
          <a:p>
            <a:pPr lvl="0"/>
            <a:r>
              <a:rPr lang="en-CA" sz="5500" b="0" dirty="0">
                <a:effectLst/>
              </a:rPr>
              <a:t>hospital admissions</a:t>
            </a:r>
            <a:endParaRPr lang="en-US" sz="5500" b="0" dirty="0">
              <a:effectLst/>
            </a:endParaRPr>
          </a:p>
          <a:p>
            <a:pPr lvl="0"/>
            <a:r>
              <a:rPr lang="en-CA" sz="5500" b="0" dirty="0">
                <a:effectLst/>
              </a:rPr>
              <a:t>clinical error rates</a:t>
            </a:r>
            <a:endParaRPr lang="en-US" sz="5500" b="0" dirty="0">
              <a:effectLst/>
            </a:endParaRPr>
          </a:p>
          <a:p>
            <a:pPr lvl="0"/>
            <a:r>
              <a:rPr lang="en-CA" sz="5500" b="0" dirty="0">
                <a:effectLst/>
              </a:rPr>
              <a:t>mortality rates </a:t>
            </a:r>
            <a:endParaRPr lang="en-US" sz="5500" b="0" dirty="0">
              <a:effectLst/>
            </a:endParaRPr>
          </a:p>
          <a:p>
            <a:pPr marL="0" indent="0">
              <a:buNone/>
            </a:pPr>
            <a:endParaRPr lang="en-US" dirty="0">
              <a:effectLst/>
            </a:endParaRPr>
          </a:p>
          <a:p>
            <a:endParaRPr lang="en-US" dirty="0"/>
          </a:p>
        </p:txBody>
      </p:sp>
      <p:sp>
        <p:nvSpPr>
          <p:cNvPr id="4" name="Content Placeholder 3"/>
          <p:cNvSpPr>
            <a:spLocks noGrp="1"/>
          </p:cNvSpPr>
          <p:nvPr>
            <p:ph sz="half" idx="2"/>
          </p:nvPr>
        </p:nvSpPr>
        <p:spPr>
          <a:xfrm>
            <a:off x="3459793" y="1492519"/>
            <a:ext cx="5459758" cy="4633566"/>
          </a:xfrm>
        </p:spPr>
        <p:txBody>
          <a:bodyPr>
            <a:noAutofit/>
          </a:bodyPr>
          <a:lstStyle/>
          <a:p>
            <a:pPr marL="0" indent="0">
              <a:buNone/>
            </a:pPr>
            <a:r>
              <a:rPr lang="en-CA" sz="1600" i="1" dirty="0">
                <a:effectLst/>
              </a:rPr>
              <a:t>References:</a:t>
            </a:r>
            <a:endParaRPr lang="en-US" sz="1600" dirty="0">
              <a:effectLst/>
            </a:endParaRPr>
          </a:p>
          <a:p>
            <a:pPr>
              <a:lnSpc>
                <a:spcPct val="50000"/>
              </a:lnSpc>
            </a:pPr>
            <a:r>
              <a:rPr lang="en-CA" sz="1200" dirty="0">
                <a:effectLst/>
              </a:rPr>
              <a:t>Holland R et al. Systematic review of multidisciplinary interventions in heart failure. Heart, 2005, 91:899–906.</a:t>
            </a:r>
            <a:endParaRPr lang="en-US" sz="1200" dirty="0">
              <a:effectLst/>
            </a:endParaRPr>
          </a:p>
          <a:p>
            <a:pPr>
              <a:lnSpc>
                <a:spcPct val="50000"/>
              </a:lnSpc>
            </a:pPr>
            <a:r>
              <a:rPr lang="en-CA" sz="1200" dirty="0">
                <a:effectLst/>
              </a:rPr>
              <a:t>Lemieux-Charles L et al. What do we know about health care team effectiveness? A review of the literature. Medical Care Research and Review, 2006, 63:263–300.</a:t>
            </a:r>
            <a:endParaRPr lang="en-US" sz="1200" dirty="0">
              <a:effectLst/>
            </a:endParaRPr>
          </a:p>
          <a:p>
            <a:pPr>
              <a:lnSpc>
                <a:spcPct val="50000"/>
              </a:lnSpc>
            </a:pPr>
            <a:r>
              <a:rPr lang="en-CA" sz="1200" dirty="0">
                <a:effectLst/>
              </a:rPr>
              <a:t>McAlister FA et al. Multidisciplinary strategies for the management of heart failure patients at high risk for admission. Journal of the American College of Cardiology, 2004, 44:810–819.</a:t>
            </a:r>
            <a:endParaRPr lang="en-US" sz="1200" dirty="0">
              <a:effectLst/>
            </a:endParaRPr>
          </a:p>
          <a:p>
            <a:pPr>
              <a:lnSpc>
                <a:spcPct val="50000"/>
              </a:lnSpc>
            </a:pPr>
            <a:r>
              <a:rPr lang="en-CA" sz="1200" dirty="0" err="1">
                <a:effectLst/>
              </a:rPr>
              <a:t>Mickan</a:t>
            </a:r>
            <a:r>
              <a:rPr lang="en-CA" sz="1200" dirty="0">
                <a:effectLst/>
              </a:rPr>
              <a:t> SM. Evaluating the effectiveness of health care teams. Australian Health Review, 2005, 29(2):211-217.</a:t>
            </a:r>
            <a:endParaRPr lang="en-US" sz="1200" dirty="0">
              <a:effectLst/>
            </a:endParaRPr>
          </a:p>
          <a:p>
            <a:pPr>
              <a:lnSpc>
                <a:spcPct val="50000"/>
              </a:lnSpc>
            </a:pPr>
            <a:r>
              <a:rPr lang="en-CA" sz="1200" dirty="0">
                <a:effectLst/>
              </a:rPr>
              <a:t>Morey JC et al. Error reduction and performance improvements in the emergency department through formal teamwork training: Evaluation results of the </a:t>
            </a:r>
            <a:r>
              <a:rPr lang="en-CA" sz="1200" dirty="0" err="1">
                <a:effectLst/>
              </a:rPr>
              <a:t>MedTeams</a:t>
            </a:r>
            <a:r>
              <a:rPr lang="en-CA" sz="1200" dirty="0">
                <a:effectLst/>
              </a:rPr>
              <a:t> project. Health Services Research, 2002, 37:1553–1581.</a:t>
            </a:r>
            <a:endParaRPr lang="en-US" sz="1200" dirty="0">
              <a:effectLst/>
            </a:endParaRPr>
          </a:p>
          <a:p>
            <a:pPr>
              <a:lnSpc>
                <a:spcPct val="50000"/>
              </a:lnSpc>
            </a:pPr>
            <a:r>
              <a:rPr lang="en-CA" sz="1200" dirty="0">
                <a:effectLst/>
              </a:rPr>
              <a:t>Naylor CJ, Griffiths RD, Fernandez RS. Does a multidisciplinary total parenteral nutrition team improve outcomes? A systematic review. Journal of Parenteral and Enteral Nutrition, 2004, 28:251–258.</a:t>
            </a:r>
            <a:endParaRPr lang="en-US" sz="1200" dirty="0">
              <a:effectLst/>
            </a:endParaRPr>
          </a:p>
          <a:p>
            <a:pPr>
              <a:lnSpc>
                <a:spcPct val="50000"/>
              </a:lnSpc>
            </a:pPr>
            <a:r>
              <a:rPr lang="en-CA" sz="1200" dirty="0">
                <a:effectLst/>
              </a:rPr>
              <a:t>Teamwork in healthcare: Promoting effective teamwork in healthcare in Canada. Ottawa, Canadian Health Services Research Foundation, 2006 (</a:t>
            </a:r>
            <a:r>
              <a:rPr lang="en-CA" sz="1200" u="sng" dirty="0">
                <a:effectLst/>
                <a:hlinkClick r:id="rId2"/>
              </a:rPr>
              <a:t>http://www.chsrf.ca/</a:t>
            </a:r>
            <a:r>
              <a:rPr lang="en-CA" sz="1200" dirty="0" err="1">
                <a:effectLst/>
              </a:rPr>
              <a:t>research_themes</a:t>
            </a:r>
            <a:r>
              <a:rPr lang="en-CA" sz="1200" dirty="0">
                <a:effectLst/>
              </a:rPr>
              <a:t>/</a:t>
            </a:r>
            <a:r>
              <a:rPr lang="en-CA" sz="1200" dirty="0" err="1">
                <a:effectLst/>
              </a:rPr>
              <a:t>pdf</a:t>
            </a:r>
            <a:r>
              <a:rPr lang="en-CA" sz="1200" dirty="0">
                <a:effectLst/>
              </a:rPr>
              <a:t>/teamwork-</a:t>
            </a:r>
            <a:r>
              <a:rPr lang="en-CA" sz="1200" dirty="0" err="1">
                <a:effectLst/>
              </a:rPr>
              <a:t>synthesisreport_e.pdf</a:t>
            </a:r>
            <a:r>
              <a:rPr lang="en-CA" sz="1200" dirty="0">
                <a:effectLst/>
              </a:rPr>
              <a:t>).</a:t>
            </a:r>
            <a:endParaRPr lang="en-US" sz="1200" dirty="0">
              <a:effectLst/>
            </a:endParaRPr>
          </a:p>
          <a:p>
            <a:pPr>
              <a:lnSpc>
                <a:spcPct val="50000"/>
              </a:lnSpc>
            </a:pPr>
            <a:r>
              <a:rPr lang="en-CA" sz="1200" dirty="0">
                <a:effectLst/>
              </a:rPr>
              <a:t>West MA et al. Reducing patient mortality in hospitals: the role of human resource management. Journal of Organisational Behaviour, 2006, 27:983–1002.</a:t>
            </a:r>
            <a:endParaRPr lang="en-US" sz="1200" dirty="0">
              <a:effectLst/>
            </a:endParaRPr>
          </a:p>
          <a:p>
            <a:pPr>
              <a:lnSpc>
                <a:spcPct val="50000"/>
              </a:lnSpc>
            </a:pPr>
            <a:r>
              <a:rPr lang="en-CA" sz="1200" dirty="0" err="1">
                <a:effectLst/>
              </a:rPr>
              <a:t>Yeatts</a:t>
            </a:r>
            <a:r>
              <a:rPr lang="en-CA" sz="1200" dirty="0">
                <a:effectLst/>
              </a:rPr>
              <a:t> D, Seward R. Reducing turnover and improving health care in nursing homes: The potential effects of self-managed work teams. The Gerontologist, 2000, 40:358–363.</a:t>
            </a:r>
            <a:r>
              <a:rPr lang="en-US" sz="1200" dirty="0">
                <a:effectLst/>
              </a:rPr>
              <a:t> </a:t>
            </a:r>
            <a:endParaRPr lang="en-US" sz="1200" dirty="0"/>
          </a:p>
        </p:txBody>
      </p:sp>
    </p:spTree>
    <p:extLst>
      <p:ext uri="{BB962C8B-B14F-4D97-AF65-F5344CB8AC3E}">
        <p14:creationId xmlns:p14="http://schemas.microsoft.com/office/powerpoint/2010/main" xmlns="" val="631684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a:t>
            </a:r>
            <a:r>
              <a:rPr lang="en-US" dirty="0" smtClean="0"/>
              <a:t>EVIDENCE</a:t>
            </a:r>
            <a:endParaRPr lang="en-US" dirty="0"/>
          </a:p>
        </p:txBody>
      </p:sp>
      <p:sp>
        <p:nvSpPr>
          <p:cNvPr id="3" name="Content Placeholder 2"/>
          <p:cNvSpPr>
            <a:spLocks noGrp="1"/>
          </p:cNvSpPr>
          <p:nvPr>
            <p:ph sz="half" idx="1"/>
          </p:nvPr>
        </p:nvSpPr>
        <p:spPr>
          <a:xfrm>
            <a:off x="233573" y="1892301"/>
            <a:ext cx="4203489" cy="4677364"/>
          </a:xfrm>
        </p:spPr>
        <p:txBody>
          <a:bodyPr>
            <a:normAutofit fontScale="62500" lnSpcReduction="20000"/>
          </a:bodyPr>
          <a:lstStyle/>
          <a:p>
            <a:pPr marL="0" indent="0">
              <a:buNone/>
            </a:pPr>
            <a:r>
              <a:rPr lang="en-CA" sz="2900" dirty="0">
                <a:effectLst/>
              </a:rPr>
              <a:t>In </a:t>
            </a:r>
            <a:r>
              <a:rPr lang="en-CA" sz="2900" dirty="0">
                <a:solidFill>
                  <a:srgbClr val="FFFF00"/>
                </a:solidFill>
                <a:effectLst/>
              </a:rPr>
              <a:t>community mental health setting</a:t>
            </a:r>
            <a:r>
              <a:rPr lang="en-CA" sz="2900" dirty="0">
                <a:effectLst/>
              </a:rPr>
              <a:t>s collaborative practice can:</a:t>
            </a:r>
            <a:endParaRPr lang="en-US" sz="2900" dirty="0">
              <a:effectLst/>
            </a:endParaRPr>
          </a:p>
          <a:p>
            <a:pPr lvl="0"/>
            <a:r>
              <a:rPr lang="en-CA" sz="2900" b="0" dirty="0">
                <a:effectLst/>
              </a:rPr>
              <a:t>increase patient and carer satisfaction</a:t>
            </a:r>
            <a:endParaRPr lang="en-US" sz="2900" b="0" dirty="0">
              <a:effectLst/>
            </a:endParaRPr>
          </a:p>
          <a:p>
            <a:pPr lvl="0"/>
            <a:r>
              <a:rPr lang="en-CA" sz="2900" b="0" dirty="0">
                <a:effectLst/>
              </a:rPr>
              <a:t>promote greater acceptance of treatment </a:t>
            </a:r>
            <a:endParaRPr lang="en-US" sz="2900" b="0" dirty="0">
              <a:effectLst/>
            </a:endParaRPr>
          </a:p>
          <a:p>
            <a:pPr lvl="0"/>
            <a:r>
              <a:rPr lang="en-CA" sz="2900" b="0" dirty="0">
                <a:effectLst/>
              </a:rPr>
              <a:t>reduce duration of treatment</a:t>
            </a:r>
            <a:endParaRPr lang="en-US" sz="2900" b="0" dirty="0">
              <a:effectLst/>
            </a:endParaRPr>
          </a:p>
          <a:p>
            <a:pPr lvl="0"/>
            <a:r>
              <a:rPr lang="en-CA" sz="2900" b="0" dirty="0">
                <a:effectLst/>
              </a:rPr>
              <a:t>reduce cost of care</a:t>
            </a:r>
            <a:endParaRPr lang="en-US" sz="2900" b="0" dirty="0">
              <a:effectLst/>
            </a:endParaRPr>
          </a:p>
          <a:p>
            <a:pPr lvl="0"/>
            <a:r>
              <a:rPr lang="en-CA" sz="2900" b="0" dirty="0">
                <a:effectLst/>
              </a:rPr>
              <a:t>reduce incidence of suicide </a:t>
            </a:r>
            <a:endParaRPr lang="en-US" sz="2900" b="0" dirty="0">
              <a:effectLst/>
            </a:endParaRPr>
          </a:p>
          <a:p>
            <a:pPr lvl="0"/>
            <a:r>
              <a:rPr lang="en-CA" sz="2900" b="0" dirty="0">
                <a:effectLst/>
              </a:rPr>
              <a:t>increase treatment for psychiatric disorders </a:t>
            </a:r>
            <a:endParaRPr lang="en-US" sz="2900" b="0" dirty="0">
              <a:effectLst/>
            </a:endParaRPr>
          </a:p>
          <a:p>
            <a:pPr lvl="0"/>
            <a:r>
              <a:rPr lang="en-CA" sz="2900" b="0" dirty="0">
                <a:effectLst/>
              </a:rPr>
              <a:t>reduce outpatient visits </a:t>
            </a:r>
            <a:endParaRPr lang="en-US" sz="2900" b="0" dirty="0">
              <a:effectLst/>
            </a:endParaRPr>
          </a:p>
          <a:p>
            <a:endParaRPr lang="en-US" dirty="0"/>
          </a:p>
        </p:txBody>
      </p:sp>
      <p:sp>
        <p:nvSpPr>
          <p:cNvPr id="4" name="Content Placeholder 3"/>
          <p:cNvSpPr>
            <a:spLocks noGrp="1"/>
          </p:cNvSpPr>
          <p:nvPr>
            <p:ph sz="half" idx="2"/>
          </p:nvPr>
        </p:nvSpPr>
        <p:spPr>
          <a:xfrm>
            <a:off x="4306494" y="1892301"/>
            <a:ext cx="4656852" cy="3975100"/>
          </a:xfrm>
        </p:spPr>
        <p:txBody>
          <a:bodyPr>
            <a:noAutofit/>
          </a:bodyPr>
          <a:lstStyle/>
          <a:p>
            <a:pPr marL="0" indent="0">
              <a:buNone/>
            </a:pPr>
            <a:r>
              <a:rPr lang="en-CA" sz="1600" b="0" i="1" dirty="0">
                <a:effectLst/>
              </a:rPr>
              <a:t>References:</a:t>
            </a:r>
            <a:endParaRPr lang="en-US" sz="1600" b="0" dirty="0">
              <a:effectLst/>
            </a:endParaRPr>
          </a:p>
          <a:p>
            <a:r>
              <a:rPr lang="en-CA" sz="1400" b="0" dirty="0">
                <a:effectLst/>
              </a:rPr>
              <a:t>Jackson G et al. A new community mental health team based in primary care: a description of the service and its effect on service use in the first year. British Journal of Psychiatry, 1993, 162:375–384.</a:t>
            </a:r>
            <a:endParaRPr lang="en-US" sz="1400" b="0" dirty="0">
              <a:effectLst/>
            </a:endParaRPr>
          </a:p>
          <a:p>
            <a:r>
              <a:rPr lang="en-CA" sz="1400" b="0" dirty="0">
                <a:effectLst/>
              </a:rPr>
              <a:t>Malone D et al. Community mental health teams (CMHTs) for people with severe mental illnesses and disordered personality. Framework for Action on Interprofessional Education and Collaborative Practice Cochrane Database of Systematic Reviews, 2007, Issue 2. (Art. No.: CD000270. DOI: 10.1002/14651858.CD000270.pub2)</a:t>
            </a:r>
            <a:endParaRPr lang="en-US" sz="1400" b="0" dirty="0">
              <a:effectLst/>
            </a:endParaRPr>
          </a:p>
          <a:p>
            <a:r>
              <a:rPr lang="en-CA" sz="1400" b="0" dirty="0">
                <a:effectLst/>
              </a:rPr>
              <a:t>Simmonds S et al. Community mental health team management in severe mental illness: a systematic review. The British Journal of Psychiatry, 2001, 178:497–502.</a:t>
            </a:r>
            <a:r>
              <a:rPr lang="en-US" sz="1400" b="0" dirty="0">
                <a:effectLst/>
              </a:rPr>
              <a:t> </a:t>
            </a:r>
            <a:endParaRPr lang="en-US" sz="1400" b="0" dirty="0"/>
          </a:p>
        </p:txBody>
      </p:sp>
    </p:spTree>
    <p:extLst>
      <p:ext uri="{BB962C8B-B14F-4D97-AF65-F5344CB8AC3E}">
        <p14:creationId xmlns:p14="http://schemas.microsoft.com/office/powerpoint/2010/main" xmlns="" val="277427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EVIDENCE</a:t>
            </a:r>
          </a:p>
        </p:txBody>
      </p:sp>
      <p:sp>
        <p:nvSpPr>
          <p:cNvPr id="3" name="Content Placeholder 2"/>
          <p:cNvSpPr>
            <a:spLocks noGrp="1"/>
          </p:cNvSpPr>
          <p:nvPr>
            <p:ph sz="half" idx="1"/>
          </p:nvPr>
        </p:nvSpPr>
        <p:spPr/>
        <p:txBody>
          <a:bodyPr>
            <a:normAutofit fontScale="92500" lnSpcReduction="20000"/>
          </a:bodyPr>
          <a:lstStyle/>
          <a:p>
            <a:pPr marL="0" indent="0">
              <a:buNone/>
            </a:pPr>
            <a:r>
              <a:rPr lang="en-CA" dirty="0">
                <a:solidFill>
                  <a:srgbClr val="FFFF00"/>
                </a:solidFill>
                <a:effectLst/>
              </a:rPr>
              <a:t>Terminally and chronically ill patients </a:t>
            </a:r>
            <a:r>
              <a:rPr lang="en-CA" b="0" dirty="0">
                <a:effectLst/>
              </a:rPr>
              <a:t>who receive team-based care in their homes:</a:t>
            </a:r>
            <a:endParaRPr lang="en-US" b="0" dirty="0">
              <a:effectLst/>
            </a:endParaRPr>
          </a:p>
          <a:p>
            <a:pPr lvl="0"/>
            <a:r>
              <a:rPr lang="en-CA" b="0" dirty="0">
                <a:effectLst/>
              </a:rPr>
              <a:t>are more satisfied with their care</a:t>
            </a:r>
            <a:endParaRPr lang="en-US" b="0" dirty="0">
              <a:effectLst/>
            </a:endParaRPr>
          </a:p>
          <a:p>
            <a:pPr lvl="0"/>
            <a:r>
              <a:rPr lang="en-CA" b="0" dirty="0">
                <a:effectLst/>
              </a:rPr>
              <a:t>report fewer clinic visits</a:t>
            </a:r>
            <a:endParaRPr lang="en-US" b="0" dirty="0">
              <a:effectLst/>
            </a:endParaRPr>
          </a:p>
          <a:p>
            <a:pPr lvl="0"/>
            <a:r>
              <a:rPr lang="en-CA" b="0" dirty="0">
                <a:effectLst/>
              </a:rPr>
              <a:t>present with fewer symptoms</a:t>
            </a:r>
            <a:endParaRPr lang="en-US" b="0" dirty="0">
              <a:effectLst/>
            </a:endParaRPr>
          </a:p>
          <a:p>
            <a:pPr lvl="0"/>
            <a:r>
              <a:rPr lang="en-CA" b="0" dirty="0">
                <a:effectLst/>
              </a:rPr>
              <a:t>report improved overall health</a:t>
            </a:r>
            <a:endParaRPr lang="en-US" b="0" dirty="0">
              <a:effectLst/>
            </a:endParaRPr>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CA" b="0" i="1" dirty="0">
                <a:effectLst/>
              </a:rPr>
              <a:t>References:</a:t>
            </a:r>
            <a:endParaRPr lang="en-US" b="0" dirty="0">
              <a:effectLst/>
            </a:endParaRPr>
          </a:p>
          <a:p>
            <a:r>
              <a:rPr lang="en-CA" b="0" dirty="0">
                <a:effectLst/>
              </a:rPr>
              <a:t>Hughes SL et al. A randomized trial of the cost-effectiveness of VA hospital-based home care for the terminally ill. Health Services Research, 1992, 26:801–817.</a:t>
            </a:r>
            <a:endParaRPr lang="en-US" b="0" dirty="0">
              <a:effectLst/>
            </a:endParaRPr>
          </a:p>
          <a:p>
            <a:r>
              <a:rPr lang="en-CA" b="0" dirty="0" err="1">
                <a:effectLst/>
              </a:rPr>
              <a:t>Sommers</a:t>
            </a:r>
            <a:r>
              <a:rPr lang="en-CA" b="0" dirty="0">
                <a:effectLst/>
              </a:rPr>
              <a:t> LS et al. Physician, nurse, </a:t>
            </a:r>
            <a:r>
              <a:rPr lang="en-CA" b="0" dirty="0" err="1">
                <a:effectLst/>
              </a:rPr>
              <a:t>andsocial</a:t>
            </a:r>
            <a:r>
              <a:rPr lang="en-CA" b="0" dirty="0">
                <a:effectLst/>
              </a:rPr>
              <a:t> worker collaboration in primary care for chronically ill seniors. Archives of Internal Medicine, 2000, 160:1825–1833.</a:t>
            </a:r>
            <a:r>
              <a:rPr lang="en-US" b="0" dirty="0">
                <a:effectLst/>
              </a:rPr>
              <a:t> </a:t>
            </a:r>
            <a:endParaRPr lang="en-US" b="0" dirty="0"/>
          </a:p>
        </p:txBody>
      </p:sp>
    </p:spTree>
    <p:extLst>
      <p:ext uri="{BB962C8B-B14F-4D97-AF65-F5344CB8AC3E}">
        <p14:creationId xmlns:p14="http://schemas.microsoft.com/office/powerpoint/2010/main" xmlns="" val="2606207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EVIDENCE</a:t>
            </a:r>
          </a:p>
        </p:txBody>
      </p:sp>
      <p:sp>
        <p:nvSpPr>
          <p:cNvPr id="3" name="Content Placeholder 2"/>
          <p:cNvSpPr>
            <a:spLocks noGrp="1"/>
          </p:cNvSpPr>
          <p:nvPr>
            <p:ph sz="half" idx="1"/>
          </p:nvPr>
        </p:nvSpPr>
        <p:spPr>
          <a:xfrm>
            <a:off x="779462" y="1600315"/>
            <a:ext cx="3657600" cy="4721161"/>
          </a:xfrm>
        </p:spPr>
        <p:txBody>
          <a:bodyPr>
            <a:noAutofit/>
          </a:bodyPr>
          <a:lstStyle/>
          <a:p>
            <a:pPr marL="0" indent="0">
              <a:buNone/>
            </a:pPr>
            <a:r>
              <a:rPr lang="en-CA" sz="1600" dirty="0">
                <a:solidFill>
                  <a:srgbClr val="FFFF00"/>
                </a:solidFill>
                <a:effectLst/>
              </a:rPr>
              <a:t>Health systems </a:t>
            </a:r>
            <a:r>
              <a:rPr lang="en-CA" sz="1600" b="0" dirty="0">
                <a:effectLst/>
              </a:rPr>
              <a:t>can benefit from the introduction of collaborative practice which has reduced the cost of:</a:t>
            </a:r>
            <a:endParaRPr lang="en-US" sz="1600" b="0" dirty="0">
              <a:effectLst/>
            </a:endParaRPr>
          </a:p>
          <a:p>
            <a:pPr lvl="0"/>
            <a:r>
              <a:rPr lang="en-CA" sz="1600" b="0" dirty="0">
                <a:effectLst/>
              </a:rPr>
              <a:t>setting up and implementing primary health-care teams for elderly patients with chronic illnesses </a:t>
            </a:r>
            <a:endParaRPr lang="en-US" sz="1600" b="0" dirty="0">
              <a:effectLst/>
            </a:endParaRPr>
          </a:p>
          <a:p>
            <a:pPr lvl="0"/>
            <a:r>
              <a:rPr lang="en-CA" sz="1600" b="0" dirty="0">
                <a:effectLst/>
              </a:rPr>
              <a:t>redundant medical testing and the associated costs </a:t>
            </a:r>
            <a:endParaRPr lang="en-US" sz="1600" b="0" dirty="0">
              <a:effectLst/>
            </a:endParaRPr>
          </a:p>
          <a:p>
            <a:pPr lvl="0"/>
            <a:r>
              <a:rPr lang="en-CA" sz="1600" b="0" dirty="0">
                <a:effectLst/>
              </a:rPr>
              <a:t>implementing multidisciplinary strategies for the management of heart failure pa</a:t>
            </a:r>
            <a:r>
              <a:rPr lang="en-CA" sz="1600" dirty="0">
                <a:effectLst/>
              </a:rPr>
              <a:t>tients </a:t>
            </a:r>
            <a:endParaRPr lang="en-US" sz="1600" dirty="0">
              <a:effectLst/>
            </a:endParaRPr>
          </a:p>
          <a:p>
            <a:pPr lvl="0"/>
            <a:r>
              <a:rPr lang="en-CA" sz="1600" b="0" dirty="0">
                <a:effectLst/>
              </a:rPr>
              <a:t>implementing total parenteral nutrition teams within the hospital setting  </a:t>
            </a:r>
            <a:endParaRPr lang="en-US" sz="1600" b="0" dirty="0">
              <a:effectLst/>
            </a:endParaRPr>
          </a:p>
        </p:txBody>
      </p:sp>
      <p:sp>
        <p:nvSpPr>
          <p:cNvPr id="4" name="Content Placeholder 3"/>
          <p:cNvSpPr>
            <a:spLocks noGrp="1"/>
          </p:cNvSpPr>
          <p:nvPr>
            <p:ph sz="half" idx="2"/>
          </p:nvPr>
        </p:nvSpPr>
        <p:spPr>
          <a:xfrm>
            <a:off x="4703763" y="1627965"/>
            <a:ext cx="3657600" cy="4721160"/>
          </a:xfrm>
        </p:spPr>
        <p:txBody>
          <a:bodyPr>
            <a:normAutofit fontScale="70000" lnSpcReduction="20000"/>
          </a:bodyPr>
          <a:lstStyle/>
          <a:p>
            <a:pPr marL="0" indent="0">
              <a:buNone/>
            </a:pPr>
            <a:r>
              <a:rPr lang="en-CA" sz="2300" b="0" i="1" dirty="0">
                <a:effectLst/>
              </a:rPr>
              <a:t>References:</a:t>
            </a:r>
            <a:endParaRPr lang="en-US" sz="2300" b="0" dirty="0">
              <a:effectLst/>
            </a:endParaRPr>
          </a:p>
          <a:p>
            <a:r>
              <a:rPr lang="en-CA" sz="2300" b="0" dirty="0">
                <a:effectLst/>
              </a:rPr>
              <a:t>McAlister FA et al. Multidisciplinary strategies for the management of heart failure patients at high risk for admission. Journal of the American College of Cardiology, 2004, 44:810–819.</a:t>
            </a:r>
            <a:endParaRPr lang="en-US" sz="2300" b="0" dirty="0">
              <a:effectLst/>
            </a:endParaRPr>
          </a:p>
          <a:p>
            <a:r>
              <a:rPr lang="en-CA" sz="2300" b="0" dirty="0">
                <a:effectLst/>
              </a:rPr>
              <a:t>Naylor CJ, Griffiths RD, Fernandez RS. Does a multidisciplinary total parenteral nutrition team improve outcomes? A systematic review. Journal of Parenteral and Enteral Nutrition, 2004, 28:251–258.</a:t>
            </a:r>
            <a:endParaRPr lang="en-US" sz="2300" b="0" dirty="0">
              <a:effectLst/>
            </a:endParaRPr>
          </a:p>
          <a:p>
            <a:r>
              <a:rPr lang="en-CA" sz="2300" b="0" dirty="0" err="1">
                <a:effectLst/>
              </a:rPr>
              <a:t>Sommers</a:t>
            </a:r>
            <a:r>
              <a:rPr lang="en-CA" sz="2300" b="0" dirty="0">
                <a:effectLst/>
              </a:rPr>
              <a:t> LS et al. Physician, nurse, and social worker collaboration in primary care for chronically ill seniors. Archives of Internal Medicine, 2000, 160:1825–1833.</a:t>
            </a:r>
            <a:r>
              <a:rPr lang="en-US" sz="2300" b="0" dirty="0">
                <a:effectLst/>
              </a:rPr>
              <a:t> </a:t>
            </a:r>
            <a:endParaRPr lang="en-US" sz="2300" b="0" dirty="0"/>
          </a:p>
          <a:p>
            <a:endParaRPr lang="en-US" b="0" dirty="0"/>
          </a:p>
        </p:txBody>
      </p:sp>
    </p:spTree>
    <p:extLst>
      <p:ext uri="{BB962C8B-B14F-4D97-AF65-F5344CB8AC3E}">
        <p14:creationId xmlns:p14="http://schemas.microsoft.com/office/powerpoint/2010/main" xmlns="" val="834921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cs typeface="Times New Roman" panose="02020603050405020304" pitchFamily="18" charset="0"/>
              </a:rPr>
              <a:t>“It is no longer enough for </a:t>
            </a:r>
            <a:r>
              <a:rPr lang="en-US" dirty="0" smtClean="0">
                <a:cs typeface="Times New Roman" panose="02020603050405020304" pitchFamily="18" charset="0"/>
              </a:rPr>
              <a:t>health </a:t>
            </a:r>
            <a:r>
              <a:rPr lang="en-US" dirty="0">
                <a:cs typeface="Times New Roman" panose="02020603050405020304" pitchFamily="18" charset="0"/>
              </a:rPr>
              <a:t>workers to be </a:t>
            </a:r>
            <a:r>
              <a:rPr lang="en-US" dirty="0" smtClean="0">
                <a:cs typeface="Times New Roman" panose="02020603050405020304" pitchFamily="18" charset="0"/>
              </a:rPr>
              <a:t>professional. In </a:t>
            </a:r>
            <a:r>
              <a:rPr lang="en-US" dirty="0">
                <a:cs typeface="Times New Roman" panose="02020603050405020304" pitchFamily="18" charset="0"/>
              </a:rPr>
              <a:t>the current global climate, </a:t>
            </a:r>
            <a:r>
              <a:rPr lang="en-US" dirty="0" smtClean="0">
                <a:cs typeface="Times New Roman" panose="02020603050405020304" pitchFamily="18" charset="0"/>
              </a:rPr>
              <a:t>health </a:t>
            </a:r>
            <a:r>
              <a:rPr lang="en-US" dirty="0">
                <a:cs typeface="Times New Roman" panose="02020603050405020304" pitchFamily="18" charset="0"/>
              </a:rPr>
              <a:t>workers also need to be </a:t>
            </a:r>
            <a:r>
              <a:rPr lang="en-US" dirty="0" err="1">
                <a:cs typeface="Times New Roman" panose="02020603050405020304" pitchFamily="18" charset="0"/>
              </a:rPr>
              <a:t>interprofessional</a:t>
            </a:r>
            <a:r>
              <a:rPr lang="en-US" dirty="0" smtClean="0">
                <a:cs typeface="Times New Roman" panose="02020603050405020304" pitchFamily="18" charset="0"/>
              </a:rPr>
              <a:t>.”</a:t>
            </a:r>
            <a:r>
              <a:rPr lang="en-US" sz="1800" dirty="0" smtClean="0">
                <a:cs typeface="Times New Roman" panose="02020603050405020304" pitchFamily="18" charset="0"/>
              </a:rPr>
              <a:t>(</a:t>
            </a:r>
            <a:r>
              <a:rPr lang="en-US" sz="1800" dirty="0">
                <a:cs typeface="Times New Roman" panose="02020603050405020304" pitchFamily="18" charset="0"/>
              </a:rPr>
              <a:t>WHO, 2010, p. 36)</a:t>
            </a:r>
          </a:p>
          <a:p>
            <a:endParaRPr lang="en-US"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6730" y="3562977"/>
            <a:ext cx="3167364" cy="2705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342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Interprofessionality</a:t>
            </a:r>
            <a:r>
              <a:rPr lang="en-US" dirty="0" smtClean="0"/>
              <a:t> is not</a:t>
            </a:r>
            <a:endParaRPr lang="en-US" dirty="0"/>
          </a:p>
        </p:txBody>
      </p:sp>
      <p:sp>
        <p:nvSpPr>
          <p:cNvPr id="5" name="Content Placeholder 4"/>
          <p:cNvSpPr>
            <a:spLocks noGrp="1"/>
          </p:cNvSpPr>
          <p:nvPr>
            <p:ph idx="1"/>
          </p:nvPr>
        </p:nvSpPr>
        <p:spPr/>
        <p:txBody>
          <a:bodyPr/>
          <a:lstStyle/>
          <a:p>
            <a:r>
              <a:rPr lang="en-US" dirty="0" smtClean="0"/>
              <a:t>Simply sharing electronic health records</a:t>
            </a:r>
          </a:p>
          <a:p>
            <a:r>
              <a:rPr lang="en-US" dirty="0" smtClean="0"/>
              <a:t>Sole profession teams</a:t>
            </a:r>
          </a:p>
          <a:p>
            <a:r>
              <a:rPr lang="en-US" dirty="0" smtClean="0"/>
              <a:t>Learners hearing a talk about another profession</a:t>
            </a:r>
          </a:p>
          <a:p>
            <a:r>
              <a:rPr lang="en-US" dirty="0" smtClean="0"/>
              <a:t>Reporting out at interdisciplinary team meetings</a:t>
            </a:r>
          </a:p>
          <a:p>
            <a:r>
              <a:rPr lang="en-US" dirty="0" smtClean="0"/>
              <a:t>Decision-making without client/patient input</a:t>
            </a:r>
            <a:endParaRPr lang="en-US" dirty="0"/>
          </a:p>
        </p:txBody>
      </p:sp>
    </p:spTree>
    <p:extLst>
      <p:ext uri="{BB962C8B-B14F-4D97-AF65-F5344CB8AC3E}">
        <p14:creationId xmlns:p14="http://schemas.microsoft.com/office/powerpoint/2010/main" xmlns="" val="1843156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now?</a:t>
            </a:r>
            <a:endParaRPr lang="en-US" dirty="0"/>
          </a:p>
        </p:txBody>
      </p:sp>
      <p:sp>
        <p:nvSpPr>
          <p:cNvPr id="3" name="Content Placeholder 2"/>
          <p:cNvSpPr>
            <a:spLocks noGrp="1"/>
          </p:cNvSpPr>
          <p:nvPr>
            <p:ph idx="1"/>
          </p:nvPr>
        </p:nvSpPr>
        <p:spPr/>
        <p:txBody>
          <a:bodyPr/>
          <a:lstStyle/>
          <a:p>
            <a:r>
              <a:rPr lang="en-US" dirty="0" smtClean="0"/>
              <a:t>Demographic changes, aging population</a:t>
            </a:r>
          </a:p>
          <a:p>
            <a:r>
              <a:rPr lang="en-US" dirty="0" smtClean="0"/>
              <a:t>Chronic health conditions </a:t>
            </a:r>
            <a:r>
              <a:rPr lang="mr-IN" dirty="0" smtClean="0"/>
              <a:t>–</a:t>
            </a:r>
            <a:r>
              <a:rPr lang="en-US" dirty="0" smtClean="0"/>
              <a:t> needing complex care</a:t>
            </a:r>
          </a:p>
          <a:p>
            <a:r>
              <a:rPr lang="en-US" dirty="0" smtClean="0"/>
              <a:t>Technological advances</a:t>
            </a:r>
          </a:p>
          <a:p>
            <a:r>
              <a:rPr lang="en-US" dirty="0" smtClean="0"/>
              <a:t>Patient safety &amp; quality agenda</a:t>
            </a:r>
          </a:p>
          <a:p>
            <a:r>
              <a:rPr lang="en-US" dirty="0" smtClean="0"/>
              <a:t>Workforce pressures &amp; gaps</a:t>
            </a:r>
          </a:p>
          <a:p>
            <a:endParaRPr lang="en-US" dirty="0"/>
          </a:p>
        </p:txBody>
      </p:sp>
    </p:spTree>
    <p:extLst>
      <p:ext uri="{BB962C8B-B14F-4D97-AF65-F5344CB8AC3E}">
        <p14:creationId xmlns:p14="http://schemas.microsoft.com/office/powerpoint/2010/main" xmlns="" val="1847110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hange</a:t>
            </a:r>
            <a:endParaRPr lang="en-US" dirty="0"/>
          </a:p>
        </p:txBody>
      </p:sp>
      <p:pic>
        <p:nvPicPr>
          <p:cNvPr id="1026" name="Picture 2" descr="Not everyone is able to cope with cha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1145" y="1557311"/>
            <a:ext cx="4964753" cy="46110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2690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Nutrition Targets 2025</a:t>
            </a:r>
            <a:endParaRPr lang="en-US" dirty="0"/>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3516" t="18054" r="3319" b="9621"/>
          <a:stretch/>
        </p:blipFill>
        <p:spPr>
          <a:xfrm>
            <a:off x="145646" y="2107770"/>
            <a:ext cx="8849532" cy="3378631"/>
          </a:xfrm>
        </p:spPr>
      </p:pic>
    </p:spTree>
    <p:extLst>
      <p:ext uri="{BB962C8B-B14F-4D97-AF65-F5344CB8AC3E}">
        <p14:creationId xmlns:p14="http://schemas.microsoft.com/office/powerpoint/2010/main" xmlns="" val="1722557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p:txBody>
          <a:bodyPr>
            <a:normAutofit fontScale="92500"/>
          </a:bodyPr>
          <a:lstStyle/>
          <a:p>
            <a:r>
              <a:rPr lang="en-US" dirty="0" smtClean="0"/>
              <a:t>Know one’s own role and those of team members</a:t>
            </a:r>
          </a:p>
          <a:p>
            <a:r>
              <a:rPr lang="en-US" dirty="0" smtClean="0"/>
              <a:t>Communicate team roles and responsibilities</a:t>
            </a:r>
          </a:p>
          <a:p>
            <a:r>
              <a:rPr lang="en-US" dirty="0" smtClean="0"/>
              <a:t>Engage diverse healthcare professionals to meet the needs of patients</a:t>
            </a:r>
          </a:p>
          <a:p>
            <a:r>
              <a:rPr lang="en-US" dirty="0" smtClean="0"/>
              <a:t>Use the full scope of knowledge, skills, and abilities of available health professionals and health care workers to provide safe, timely, efficient, effective and equitable care</a:t>
            </a:r>
          </a:p>
          <a:p>
            <a:r>
              <a:rPr lang="en-US" dirty="0" smtClean="0"/>
              <a:t>Use respectful healthcare practices</a:t>
            </a:r>
            <a:endParaRPr lang="en-US" dirty="0"/>
          </a:p>
        </p:txBody>
      </p:sp>
    </p:spTree>
    <p:extLst>
      <p:ext uri="{BB962C8B-B14F-4D97-AF65-F5344CB8AC3E}">
        <p14:creationId xmlns:p14="http://schemas.microsoft.com/office/powerpoint/2010/main" xmlns="" val="1348717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&amp; Ethics</a:t>
            </a:r>
            <a:endParaRPr lang="en-US" dirty="0"/>
          </a:p>
        </p:txBody>
      </p:sp>
      <p:sp>
        <p:nvSpPr>
          <p:cNvPr id="3" name="Content Placeholder 2"/>
          <p:cNvSpPr>
            <a:spLocks noGrp="1"/>
          </p:cNvSpPr>
          <p:nvPr>
            <p:ph idx="1"/>
          </p:nvPr>
        </p:nvSpPr>
        <p:spPr/>
        <p:txBody>
          <a:bodyPr/>
          <a:lstStyle/>
          <a:p>
            <a:r>
              <a:rPr lang="en-US" dirty="0" smtClean="0"/>
              <a:t>Recognize and respect the unique cultures, values, roles/responsibilities and expertise of other health professions</a:t>
            </a:r>
          </a:p>
          <a:p>
            <a:r>
              <a:rPr lang="en-US" dirty="0" smtClean="0"/>
              <a:t>Work in cooperation with those who receive care, those who provide care, and those who contribute to or support the delivery of prevention and health care services</a:t>
            </a:r>
          </a:p>
          <a:p>
            <a:r>
              <a:rPr lang="en-US" dirty="0" smtClean="0"/>
              <a:t>Place the interests of patients and populations at the center of </a:t>
            </a:r>
            <a:r>
              <a:rPr lang="en-US" dirty="0" err="1" smtClean="0"/>
              <a:t>interprofesional</a:t>
            </a:r>
            <a:r>
              <a:rPr lang="en-US" dirty="0" smtClean="0"/>
              <a:t> health care delivery</a:t>
            </a:r>
            <a:endParaRPr lang="en-US" dirty="0"/>
          </a:p>
        </p:txBody>
      </p:sp>
    </p:spTree>
    <p:extLst>
      <p:ext uri="{BB962C8B-B14F-4D97-AF65-F5344CB8AC3E}">
        <p14:creationId xmlns:p14="http://schemas.microsoft.com/office/powerpoint/2010/main" xmlns="" val="772694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Use respectful and appropriate communication in all situations</a:t>
            </a:r>
          </a:p>
          <a:p>
            <a:r>
              <a:rPr lang="en-US" dirty="0" smtClean="0"/>
              <a:t>Organize and communicate information with patients, families and health care team members in a form and format that is </a:t>
            </a:r>
            <a:r>
              <a:rPr lang="en-US" dirty="0" err="1" smtClean="0"/>
              <a:t>understandandable</a:t>
            </a:r>
            <a:r>
              <a:rPr lang="en-US" dirty="0" smtClean="0"/>
              <a:t>, avoiding jargon</a:t>
            </a:r>
          </a:p>
          <a:p>
            <a:r>
              <a:rPr lang="en-US" dirty="0" smtClean="0"/>
              <a:t>Listen actively and encourage ideas and opinions of team members</a:t>
            </a:r>
            <a:endParaRPr lang="en-US" dirty="0"/>
          </a:p>
        </p:txBody>
      </p:sp>
    </p:spTree>
    <p:extLst>
      <p:ext uri="{BB962C8B-B14F-4D97-AF65-F5344CB8AC3E}">
        <p14:creationId xmlns:p14="http://schemas.microsoft.com/office/powerpoint/2010/main" xmlns="" val="457226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a:t>
            </a:r>
            <a:endParaRPr lang="en-US" dirty="0"/>
          </a:p>
        </p:txBody>
      </p:sp>
      <p:sp>
        <p:nvSpPr>
          <p:cNvPr id="3" name="Content Placeholder 2"/>
          <p:cNvSpPr>
            <a:spLocks noGrp="1"/>
          </p:cNvSpPr>
          <p:nvPr>
            <p:ph idx="1"/>
          </p:nvPr>
        </p:nvSpPr>
        <p:spPr>
          <a:xfrm>
            <a:off x="779462" y="1910296"/>
            <a:ext cx="7581901" cy="4545921"/>
          </a:xfrm>
        </p:spPr>
        <p:txBody>
          <a:bodyPr>
            <a:normAutofit/>
          </a:bodyPr>
          <a:lstStyle/>
          <a:p>
            <a:r>
              <a:rPr lang="en-US" dirty="0" smtClean="0"/>
              <a:t>Work with others to deliver patient-centered, community responsive care</a:t>
            </a:r>
          </a:p>
          <a:p>
            <a:r>
              <a:rPr lang="en-US" dirty="0" smtClean="0"/>
              <a:t>Engage when possible in shared patient-centered problem solving</a:t>
            </a:r>
          </a:p>
          <a:p>
            <a:r>
              <a:rPr lang="en-US" dirty="0" smtClean="0"/>
              <a:t>Integrate knowledge and experience of other professions to inform effective/ethical decisions</a:t>
            </a:r>
          </a:p>
          <a:p>
            <a:r>
              <a:rPr lang="en-US" dirty="0" smtClean="0"/>
              <a:t>Apply leadership and facilitate practices that support collaboration and team effectiveness</a:t>
            </a:r>
          </a:p>
          <a:p>
            <a:r>
              <a:rPr lang="en-US" dirty="0"/>
              <a:t>http://</a:t>
            </a:r>
            <a:r>
              <a:rPr lang="en-US" dirty="0" err="1"/>
              <a:t>www.youtube.com</a:t>
            </a:r>
            <a:r>
              <a:rPr lang="en-US" dirty="0"/>
              <a:t>/</a:t>
            </a:r>
            <a:r>
              <a:rPr lang="en-US" dirty="0" err="1"/>
              <a:t>watch?v</a:t>
            </a:r>
            <a:r>
              <a:rPr lang="en-US" dirty="0"/>
              <a:t>=cEHXkucl0lQ</a:t>
            </a:r>
          </a:p>
        </p:txBody>
      </p:sp>
    </p:spTree>
    <p:extLst>
      <p:ext uri="{BB962C8B-B14F-4D97-AF65-F5344CB8AC3E}">
        <p14:creationId xmlns:p14="http://schemas.microsoft.com/office/powerpoint/2010/main" xmlns="" val="2007768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and Challenges</a:t>
            </a:r>
            <a:endParaRPr lang="en-US" dirty="0"/>
          </a:p>
        </p:txBody>
      </p:sp>
      <p:sp>
        <p:nvSpPr>
          <p:cNvPr id="3" name="Content Placeholder 2"/>
          <p:cNvSpPr>
            <a:spLocks noGrp="1"/>
          </p:cNvSpPr>
          <p:nvPr>
            <p:ph idx="1"/>
          </p:nvPr>
        </p:nvSpPr>
        <p:spPr/>
        <p:txBody>
          <a:bodyPr/>
          <a:lstStyle/>
          <a:p>
            <a:r>
              <a:rPr lang="en-US" dirty="0" err="1" smtClean="0"/>
              <a:t>Realising</a:t>
            </a:r>
            <a:r>
              <a:rPr lang="en-US" dirty="0" smtClean="0"/>
              <a:t> the value of IPC</a:t>
            </a:r>
          </a:p>
          <a:p>
            <a:r>
              <a:rPr lang="en-US" dirty="0" err="1" smtClean="0"/>
              <a:t>Interprofessional</a:t>
            </a:r>
            <a:r>
              <a:rPr lang="en-US" dirty="0" smtClean="0"/>
              <a:t> education &amp; training</a:t>
            </a:r>
          </a:p>
          <a:p>
            <a:r>
              <a:rPr lang="en-US" dirty="0" smtClean="0"/>
              <a:t>Different professional cultures</a:t>
            </a:r>
          </a:p>
          <a:p>
            <a:r>
              <a:rPr lang="en-US" dirty="0" smtClean="0"/>
              <a:t>Professional identity, power and structures</a:t>
            </a:r>
          </a:p>
          <a:p>
            <a:r>
              <a:rPr lang="en-US" dirty="0" smtClean="0"/>
              <a:t>Roles and responsibilities</a:t>
            </a:r>
          </a:p>
          <a:p>
            <a:r>
              <a:rPr lang="en-US" dirty="0" smtClean="0"/>
              <a:t>Human factors</a:t>
            </a:r>
            <a:endParaRPr lang="en-US" dirty="0"/>
          </a:p>
        </p:txBody>
      </p:sp>
    </p:spTree>
    <p:extLst>
      <p:ext uri="{BB962C8B-B14F-4D97-AF65-F5344CB8AC3E}">
        <p14:creationId xmlns:p14="http://schemas.microsoft.com/office/powerpoint/2010/main" xmlns="" val="457929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2" y="2428858"/>
            <a:ext cx="7581901" cy="1653988"/>
          </a:xfrm>
        </p:spPr>
        <p:txBody>
          <a:bodyPr/>
          <a:lstStyle/>
          <a:p>
            <a:r>
              <a:rPr lang="en-US" sz="6000" dirty="0" smtClean="0"/>
              <a:t>CONCEPTUAL FRAMEWORK AND APPLICATIONS</a:t>
            </a:r>
            <a:br>
              <a:rPr lang="en-US" sz="6000" dirty="0" smtClean="0"/>
            </a:br>
            <a:endParaRPr lang="en-US" dirty="0"/>
          </a:p>
        </p:txBody>
      </p:sp>
    </p:spTree>
    <p:extLst>
      <p:ext uri="{BB962C8B-B14F-4D97-AF65-F5344CB8AC3E}">
        <p14:creationId xmlns:p14="http://schemas.microsoft.com/office/powerpoint/2010/main" xmlns="" val="3179690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413"/>
            <a:ext cx="8229600" cy="5476568"/>
          </a:xfrm>
        </p:spPr>
        <p:txBody>
          <a:bodyPr/>
          <a:lstStyle/>
          <a:p>
            <a:pPr marL="514350" indent="-514350">
              <a:buFont typeface="+mj-lt"/>
              <a:buAutoNum type="arabicPeriod"/>
            </a:pPr>
            <a:r>
              <a:rPr lang="en-US" dirty="0" smtClean="0"/>
              <a:t>National Competency Framework for Interprofessional Collaboration (CIHC, 2010):</a:t>
            </a:r>
          </a:p>
          <a:p>
            <a:pPr marL="514350" indent="-514350">
              <a:buFont typeface="+mj-lt"/>
              <a:buAutoNum type="arabicPeriod"/>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1" y="1688353"/>
            <a:ext cx="8229600" cy="4870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8533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CIHC Framework</a:t>
            </a:r>
            <a:endParaRPr lang="en-US" dirty="0">
              <a:latin typeface="+mn-lt"/>
            </a:endParaRPr>
          </a:p>
        </p:txBody>
      </p:sp>
      <p:sp>
        <p:nvSpPr>
          <p:cNvPr id="3" name="Content Placeholder 2"/>
          <p:cNvSpPr>
            <a:spLocks noGrp="1"/>
          </p:cNvSpPr>
          <p:nvPr>
            <p:ph sz="half" idx="1"/>
          </p:nvPr>
        </p:nvSpPr>
        <p:spPr/>
        <p:txBody>
          <a:bodyPr>
            <a:normAutofit lnSpcReduction="10000"/>
          </a:bodyPr>
          <a:lstStyle/>
          <a:p>
            <a:r>
              <a:rPr lang="en-US" sz="2400" dirty="0" smtClean="0"/>
              <a:t>Domains:</a:t>
            </a:r>
          </a:p>
          <a:p>
            <a:pPr lvl="1"/>
            <a:r>
              <a:rPr lang="en-US" sz="2400" dirty="0" smtClean="0"/>
              <a:t>Communication</a:t>
            </a:r>
          </a:p>
          <a:p>
            <a:pPr lvl="1"/>
            <a:r>
              <a:rPr lang="en-US" sz="2400" dirty="0" smtClean="0"/>
              <a:t>Patient-focused Care</a:t>
            </a:r>
          </a:p>
          <a:p>
            <a:pPr lvl="1"/>
            <a:r>
              <a:rPr lang="en-US" sz="2400" dirty="0" smtClean="0"/>
              <a:t>Role Clarification</a:t>
            </a:r>
          </a:p>
          <a:p>
            <a:pPr lvl="1"/>
            <a:r>
              <a:rPr lang="en-US" sz="2400" dirty="0" smtClean="0"/>
              <a:t>Team Function</a:t>
            </a:r>
          </a:p>
          <a:p>
            <a:pPr lvl="1"/>
            <a:r>
              <a:rPr lang="en-US" sz="2400" dirty="0" smtClean="0"/>
              <a:t>Interprofessional Conflict Resolution</a:t>
            </a:r>
          </a:p>
          <a:p>
            <a:pPr lvl="1"/>
            <a:r>
              <a:rPr lang="en-US" sz="2400" dirty="0" smtClean="0"/>
              <a:t>Collaborative Leadership</a:t>
            </a:r>
          </a:p>
          <a:p>
            <a:pPr marL="0" indent="0">
              <a:buNone/>
            </a:pPr>
            <a:endParaRPr lang="en-US" dirty="0"/>
          </a:p>
        </p:txBody>
      </p:sp>
      <p:sp>
        <p:nvSpPr>
          <p:cNvPr id="4" name="Content Placeholder 3"/>
          <p:cNvSpPr>
            <a:spLocks noGrp="1"/>
          </p:cNvSpPr>
          <p:nvPr>
            <p:ph sz="half" idx="2"/>
          </p:nvPr>
        </p:nvSpPr>
        <p:spPr/>
        <p:txBody>
          <a:bodyPr>
            <a:normAutofit lnSpcReduction="10000"/>
          </a:bodyPr>
          <a:lstStyle/>
          <a:p>
            <a:r>
              <a:rPr lang="en-US" sz="2400" dirty="0" smtClean="0"/>
              <a:t>Background:</a:t>
            </a:r>
          </a:p>
          <a:p>
            <a:pPr lvl="1"/>
            <a:r>
              <a:rPr lang="en-US" sz="2400" dirty="0" smtClean="0"/>
              <a:t>Quality Improvement</a:t>
            </a:r>
          </a:p>
          <a:p>
            <a:pPr lvl="1"/>
            <a:r>
              <a:rPr lang="en-US" sz="2400" dirty="0" smtClean="0"/>
              <a:t>Spiral complexity</a:t>
            </a:r>
          </a:p>
          <a:p>
            <a:pPr lvl="2"/>
            <a:r>
              <a:rPr lang="en-US" sz="2400" dirty="0" smtClean="0"/>
              <a:t>Simple</a:t>
            </a:r>
          </a:p>
          <a:p>
            <a:pPr lvl="2"/>
            <a:r>
              <a:rPr lang="en-US" sz="2400" dirty="0" smtClean="0"/>
              <a:t>Complicated</a:t>
            </a:r>
          </a:p>
          <a:p>
            <a:pPr lvl="2"/>
            <a:r>
              <a:rPr lang="en-US" sz="2400" dirty="0" smtClean="0"/>
              <a:t>Complex</a:t>
            </a:r>
          </a:p>
          <a:p>
            <a:pPr lvl="1"/>
            <a:r>
              <a:rPr lang="en-US" sz="2400" dirty="0" smtClean="0"/>
              <a:t>Context of Practice</a:t>
            </a:r>
          </a:p>
          <a:p>
            <a:pPr lvl="1"/>
            <a:endParaRPr lang="en-US" dirty="0"/>
          </a:p>
        </p:txBody>
      </p:sp>
    </p:spTree>
    <p:extLst>
      <p:ext uri="{BB962C8B-B14F-4D97-AF65-F5344CB8AC3E}">
        <p14:creationId xmlns:p14="http://schemas.microsoft.com/office/powerpoint/2010/main" xmlns="" val="3994201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mn-lt"/>
              </a:rPr>
              <a:t>UBC</a:t>
            </a:r>
            <a:r>
              <a:rPr lang="en-US" dirty="0" smtClean="0"/>
              <a:t> </a:t>
            </a:r>
            <a:r>
              <a:rPr lang="en-US" dirty="0" smtClean="0">
                <a:latin typeface="+mn-lt"/>
              </a:rPr>
              <a:t>Model</a:t>
            </a:r>
            <a:endParaRPr lang="en-US" dirty="0">
              <a:latin typeface="+mn-lt"/>
            </a:endParaRPr>
          </a:p>
        </p:txBody>
      </p:sp>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startAt="2"/>
            </a:pPr>
            <a:r>
              <a:rPr lang="en-US" sz="2800" dirty="0" smtClean="0"/>
              <a:t>UBC Model: Exposure, Immersion, Mastery</a:t>
            </a:r>
          </a:p>
          <a:p>
            <a:pPr marL="0" indent="0">
              <a:buNone/>
            </a:pPr>
            <a:endParaRPr lang="en-US" sz="2800" dirty="0" smtClean="0"/>
          </a:p>
          <a:p>
            <a:pPr marL="914400" lvl="1" indent="-514350"/>
            <a:r>
              <a:rPr lang="en-US" sz="2800" b="1" i="1" dirty="0" smtClean="0"/>
              <a:t>Exposure</a:t>
            </a:r>
            <a:r>
              <a:rPr lang="en-US" sz="2800" dirty="0" smtClean="0"/>
              <a:t>: knows about</a:t>
            </a:r>
          </a:p>
          <a:p>
            <a:pPr marL="1314450" lvl="2" indent="-514350"/>
            <a:r>
              <a:rPr lang="en-US" sz="2800" dirty="0"/>
              <a:t>e</a:t>
            </a:r>
            <a:r>
              <a:rPr lang="en-US" sz="2800" dirty="0" smtClean="0"/>
              <a:t>.g. </a:t>
            </a:r>
            <a:r>
              <a:rPr lang="en-US" sz="2800" dirty="0" err="1" smtClean="0"/>
              <a:t>shadowing,lectures</a:t>
            </a:r>
            <a:r>
              <a:rPr lang="en-US" sz="2800" dirty="0" smtClean="0"/>
              <a:t> </a:t>
            </a:r>
            <a:r>
              <a:rPr lang="en-US" sz="2800" dirty="0"/>
              <a:t>and </a:t>
            </a:r>
            <a:r>
              <a:rPr lang="en-US" sz="2800" dirty="0" smtClean="0"/>
              <a:t>workshops</a:t>
            </a:r>
          </a:p>
          <a:p>
            <a:pPr marL="800100" lvl="2" indent="0">
              <a:buNone/>
            </a:pPr>
            <a:endParaRPr lang="en-US" sz="2800" dirty="0" smtClean="0"/>
          </a:p>
          <a:p>
            <a:pPr marL="914400" lvl="1" indent="-514350"/>
            <a:r>
              <a:rPr lang="en-US" sz="2800" b="1" i="1" dirty="0" smtClean="0"/>
              <a:t>Immersion</a:t>
            </a:r>
            <a:r>
              <a:rPr lang="en-US" sz="2800" dirty="0" smtClean="0"/>
              <a:t>: knows how</a:t>
            </a:r>
          </a:p>
          <a:p>
            <a:pPr marL="1314450" lvl="2" indent="-514350"/>
            <a:r>
              <a:rPr lang="en-US" sz="2800" dirty="0"/>
              <a:t>e</a:t>
            </a:r>
            <a:r>
              <a:rPr lang="en-US" sz="2800" dirty="0" smtClean="0"/>
              <a:t>.g. interprofessional placement</a:t>
            </a:r>
          </a:p>
          <a:p>
            <a:pPr marL="800100" lvl="2" indent="0">
              <a:buNone/>
            </a:pPr>
            <a:endParaRPr lang="en-US" sz="2800" dirty="0" smtClean="0"/>
          </a:p>
          <a:p>
            <a:pPr marL="914400" lvl="1" indent="-514350"/>
            <a:r>
              <a:rPr lang="en-US" sz="2800" b="1" i="1" dirty="0" smtClean="0"/>
              <a:t>Mastery</a:t>
            </a:r>
            <a:r>
              <a:rPr lang="en-US" sz="2800" dirty="0" smtClean="0"/>
              <a:t>: can teach</a:t>
            </a:r>
          </a:p>
          <a:p>
            <a:pPr marL="1314450" lvl="2" indent="-514350"/>
            <a:r>
              <a:rPr lang="en-US" sz="2800" dirty="0"/>
              <a:t>e</a:t>
            </a:r>
            <a:r>
              <a:rPr lang="en-US" sz="2800" dirty="0" smtClean="0"/>
              <a:t>.g. looked to an an excellent collaborator</a:t>
            </a:r>
            <a:endParaRPr lang="en-US" sz="2800" dirty="0"/>
          </a:p>
        </p:txBody>
      </p:sp>
    </p:spTree>
    <p:extLst>
      <p:ext uri="{BB962C8B-B14F-4D97-AF65-F5344CB8AC3E}">
        <p14:creationId xmlns:p14="http://schemas.microsoft.com/office/powerpoint/2010/main" xmlns="" val="580347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Tree>
    <p:extLst>
      <p:ext uri="{BB962C8B-B14F-4D97-AF65-F5344CB8AC3E}">
        <p14:creationId xmlns:p14="http://schemas.microsoft.com/office/powerpoint/2010/main" xmlns="" val="147004339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4691" t="19730" r="49376" b="12049"/>
          <a:stretch/>
        </p:blipFill>
        <p:spPr>
          <a:xfrm>
            <a:off x="1106541" y="304884"/>
            <a:ext cx="6927742" cy="6142412"/>
          </a:xfrm>
        </p:spPr>
      </p:pic>
    </p:spTree>
    <p:extLst>
      <p:ext uri="{BB962C8B-B14F-4D97-AF65-F5344CB8AC3E}">
        <p14:creationId xmlns:p14="http://schemas.microsoft.com/office/powerpoint/2010/main" xmlns="" val="847625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TextBox 16"/>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srgbClr val="000000"/>
                </a:solidFill>
              </a:rPr>
              <a:t>Interprofessional</a:t>
            </a:r>
            <a:r>
              <a:rPr lang="en-US" dirty="0" smtClean="0">
                <a:solidFill>
                  <a:prstClr val="white"/>
                </a:solidFill>
              </a:rPr>
              <a:t> </a:t>
            </a:r>
            <a:r>
              <a:rPr lang="en-US" sz="2000" b="1" dirty="0" smtClean="0">
                <a:solidFill>
                  <a:schemeClr val="bg1"/>
                </a:solidFill>
              </a:rPr>
              <a:t>Communication</a:t>
            </a:r>
            <a:endParaRPr lang="en-US" sz="2000" b="1" dirty="0">
              <a:solidFill>
                <a:schemeClr val="bg1"/>
              </a:solidFill>
            </a:endParaRPr>
          </a:p>
        </p:txBody>
      </p:sp>
      <p:sp>
        <p:nvSpPr>
          <p:cNvPr id="21" name="TextBox 20"/>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Tree>
    <p:extLst>
      <p:ext uri="{BB962C8B-B14F-4D97-AF65-F5344CB8AC3E}">
        <p14:creationId xmlns:p14="http://schemas.microsoft.com/office/powerpoint/2010/main" xmlns="" val="18807276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TextBox 6"/>
          <p:cNvSpPr txBox="1"/>
          <p:nvPr/>
        </p:nvSpPr>
        <p:spPr>
          <a:xfrm rot="3341871">
            <a:off x="4953461" y="4081793"/>
            <a:ext cx="3598853" cy="400110"/>
          </a:xfrm>
          <a:prstGeom prst="rect">
            <a:avLst/>
          </a:prstGeom>
          <a:noFill/>
        </p:spPr>
        <p:txBody>
          <a:bodyPr wrap="square" rtlCol="0">
            <a:spAutoFit/>
          </a:bodyPr>
          <a:lstStyle/>
          <a:p>
            <a:pPr defTabSz="914400"/>
            <a:r>
              <a:rPr lang="en-US" sz="2000" b="1" dirty="0" smtClean="0">
                <a:solidFill>
                  <a:prstClr val="white"/>
                </a:solidFill>
              </a:rPr>
              <a:t>Patient &amp; Family Focused Care</a:t>
            </a:r>
            <a:endParaRPr lang="en-US" sz="2000" b="1" dirty="0">
              <a:solidFill>
                <a:prstClr val="white"/>
              </a:solidFill>
            </a:endParaRPr>
          </a:p>
        </p:txBody>
      </p:sp>
      <p:sp>
        <p:nvSpPr>
          <p:cNvPr id="18" name="TextBox 17"/>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srgbClr val="000000"/>
                </a:solidFill>
              </a:rPr>
              <a:t>Interprofessional</a:t>
            </a:r>
            <a:r>
              <a:rPr lang="en-US" dirty="0" smtClean="0">
                <a:solidFill>
                  <a:prstClr val="white"/>
                </a:solidFill>
              </a:rPr>
              <a:t> </a:t>
            </a:r>
            <a:r>
              <a:rPr lang="en-US" sz="2000" b="1" dirty="0" smtClean="0">
                <a:solidFill>
                  <a:srgbClr val="000000"/>
                </a:solidFill>
              </a:rPr>
              <a:t>Communication</a:t>
            </a:r>
            <a:endParaRPr lang="en-US" sz="2000" b="1" dirty="0">
              <a:solidFill>
                <a:srgbClr val="000000"/>
              </a:solidFill>
            </a:endParaRPr>
          </a:p>
        </p:txBody>
      </p:sp>
      <p:sp>
        <p:nvSpPr>
          <p:cNvPr id="22" name="TextBox 21"/>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Tree>
    <p:extLst>
      <p:ext uri="{BB962C8B-B14F-4D97-AF65-F5344CB8AC3E}">
        <p14:creationId xmlns:p14="http://schemas.microsoft.com/office/powerpoint/2010/main" xmlns="" val="28613760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prstClr val="white"/>
                </a:solidFill>
              </a:rPr>
              <a:t>Interprofessional</a:t>
            </a:r>
            <a:r>
              <a:rPr lang="en-US" dirty="0" smtClean="0">
                <a:solidFill>
                  <a:prstClr val="white"/>
                </a:solidFill>
              </a:rPr>
              <a:t> </a:t>
            </a:r>
            <a:r>
              <a:rPr lang="en-US" sz="2000" b="1" dirty="0" smtClean="0">
                <a:solidFill>
                  <a:prstClr val="white"/>
                </a:solidFill>
              </a:rPr>
              <a:t>Communication</a:t>
            </a:r>
            <a:endParaRPr lang="en-US" sz="2000" b="1" dirty="0">
              <a:solidFill>
                <a:prstClr val="white"/>
              </a:solidFill>
            </a:endParaRPr>
          </a:p>
        </p:txBody>
      </p:sp>
      <p:sp>
        <p:nvSpPr>
          <p:cNvPr id="7" name="TextBox 6"/>
          <p:cNvSpPr txBox="1"/>
          <p:nvPr/>
        </p:nvSpPr>
        <p:spPr>
          <a:xfrm rot="3341871">
            <a:off x="4953461" y="4081793"/>
            <a:ext cx="3598853" cy="400110"/>
          </a:xfrm>
          <a:prstGeom prst="rect">
            <a:avLst/>
          </a:prstGeom>
          <a:noFill/>
        </p:spPr>
        <p:txBody>
          <a:bodyPr wrap="square" rtlCol="0">
            <a:spAutoFit/>
          </a:bodyPr>
          <a:lstStyle/>
          <a:p>
            <a:pPr defTabSz="914400"/>
            <a:r>
              <a:rPr lang="en-US" sz="2000" b="1" dirty="0" smtClean="0">
                <a:solidFill>
                  <a:prstClr val="white"/>
                </a:solidFill>
              </a:rPr>
              <a:t>Patient &amp; Family Focused Care</a:t>
            </a:r>
            <a:endParaRPr lang="en-US" sz="2000" b="1" dirty="0">
              <a:solidFill>
                <a:prstClr val="white"/>
              </a:solidFill>
            </a:endParaRPr>
          </a:p>
        </p:txBody>
      </p:sp>
      <p:sp>
        <p:nvSpPr>
          <p:cNvPr id="12" name="TextBox 11"/>
          <p:cNvSpPr txBox="1"/>
          <p:nvPr/>
        </p:nvSpPr>
        <p:spPr>
          <a:xfrm>
            <a:off x="3137095" y="5410200"/>
            <a:ext cx="2806505" cy="400110"/>
          </a:xfrm>
          <a:prstGeom prst="rect">
            <a:avLst/>
          </a:prstGeom>
          <a:noFill/>
        </p:spPr>
        <p:txBody>
          <a:bodyPr wrap="square" rtlCol="0">
            <a:spAutoFit/>
          </a:bodyPr>
          <a:lstStyle/>
          <a:p>
            <a:pPr algn="ctr" defTabSz="914400"/>
            <a:r>
              <a:rPr lang="en-US" sz="2000" b="1" dirty="0" smtClean="0">
                <a:solidFill>
                  <a:prstClr val="black"/>
                </a:solidFill>
              </a:rPr>
              <a:t>Role</a:t>
            </a:r>
            <a:r>
              <a:rPr lang="en-US" sz="2000" b="1" dirty="0" smtClean="0">
                <a:solidFill>
                  <a:prstClr val="white"/>
                </a:solidFill>
              </a:rPr>
              <a:t> </a:t>
            </a:r>
            <a:r>
              <a:rPr lang="en-US" sz="2000" b="1" dirty="0" smtClean="0">
                <a:solidFill>
                  <a:prstClr val="black"/>
                </a:solidFill>
              </a:rPr>
              <a:t>Clarification</a:t>
            </a:r>
            <a:endParaRPr lang="en-US" sz="2000" b="1" dirty="0">
              <a:solidFill>
                <a:prstClr val="black"/>
              </a:solidFill>
            </a:endParaRPr>
          </a:p>
        </p:txBody>
      </p:sp>
      <p:sp>
        <p:nvSpPr>
          <p:cNvPr id="22" name="TextBox 21"/>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Tree>
    <p:extLst>
      <p:ext uri="{BB962C8B-B14F-4D97-AF65-F5344CB8AC3E}">
        <p14:creationId xmlns:p14="http://schemas.microsoft.com/office/powerpoint/2010/main" xmlns="" val="24903181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pc="700"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prstClr val="white"/>
                </a:solidFill>
              </a:rPr>
              <a:t>Interprofessional</a:t>
            </a:r>
            <a:r>
              <a:rPr lang="en-US" dirty="0" smtClean="0">
                <a:solidFill>
                  <a:prstClr val="white"/>
                </a:solidFill>
              </a:rPr>
              <a:t> </a:t>
            </a:r>
            <a:r>
              <a:rPr lang="en-US" sz="2000" b="1" dirty="0" smtClean="0">
                <a:solidFill>
                  <a:prstClr val="white"/>
                </a:solidFill>
              </a:rPr>
              <a:t>Communication</a:t>
            </a:r>
            <a:endParaRPr lang="en-US" sz="2000" b="1" dirty="0">
              <a:solidFill>
                <a:prstClr val="white"/>
              </a:solidFill>
            </a:endParaRPr>
          </a:p>
        </p:txBody>
      </p:sp>
      <p:sp>
        <p:nvSpPr>
          <p:cNvPr id="7" name="TextBox 6"/>
          <p:cNvSpPr txBox="1"/>
          <p:nvPr/>
        </p:nvSpPr>
        <p:spPr>
          <a:xfrm rot="3341871">
            <a:off x="4953461" y="4081793"/>
            <a:ext cx="3598853" cy="400110"/>
          </a:xfrm>
          <a:prstGeom prst="rect">
            <a:avLst/>
          </a:prstGeom>
          <a:noFill/>
        </p:spPr>
        <p:txBody>
          <a:bodyPr wrap="square" rtlCol="0">
            <a:spAutoFit/>
          </a:bodyPr>
          <a:lstStyle/>
          <a:p>
            <a:pPr defTabSz="914400"/>
            <a:r>
              <a:rPr lang="en-US" sz="2000" b="1" dirty="0" smtClean="0">
                <a:solidFill>
                  <a:prstClr val="white"/>
                </a:solidFill>
              </a:rPr>
              <a:t>Patient &amp; Family Focused Care</a:t>
            </a:r>
            <a:endParaRPr lang="en-US" sz="2000" b="1" dirty="0">
              <a:solidFill>
                <a:prstClr val="white"/>
              </a:solidFill>
            </a:endParaRPr>
          </a:p>
        </p:txBody>
      </p:sp>
      <p:sp>
        <p:nvSpPr>
          <p:cNvPr id="12" name="TextBox 11"/>
          <p:cNvSpPr txBox="1"/>
          <p:nvPr/>
        </p:nvSpPr>
        <p:spPr>
          <a:xfrm>
            <a:off x="3137095" y="5410200"/>
            <a:ext cx="2806505" cy="400110"/>
          </a:xfrm>
          <a:prstGeom prst="rect">
            <a:avLst/>
          </a:prstGeom>
          <a:noFill/>
        </p:spPr>
        <p:txBody>
          <a:bodyPr wrap="square" rtlCol="0">
            <a:spAutoFit/>
          </a:bodyPr>
          <a:lstStyle/>
          <a:p>
            <a:pPr algn="ctr" defTabSz="914400"/>
            <a:r>
              <a:rPr lang="en-US" sz="2000" b="1" dirty="0" smtClean="0">
                <a:solidFill>
                  <a:prstClr val="black"/>
                </a:solidFill>
              </a:rPr>
              <a:t>Role Clarification</a:t>
            </a:r>
            <a:endParaRPr lang="en-US" sz="2000" b="1" dirty="0">
              <a:solidFill>
                <a:prstClr val="black"/>
              </a:solidFill>
            </a:endParaRPr>
          </a:p>
        </p:txBody>
      </p:sp>
      <p:sp>
        <p:nvSpPr>
          <p:cNvPr id="14" name="TextBox 13"/>
          <p:cNvSpPr txBox="1"/>
          <p:nvPr/>
        </p:nvSpPr>
        <p:spPr>
          <a:xfrm rot="17393902">
            <a:off x="2216172" y="3715775"/>
            <a:ext cx="2696307" cy="400110"/>
          </a:xfrm>
          <a:prstGeom prst="rect">
            <a:avLst/>
          </a:prstGeom>
          <a:noFill/>
        </p:spPr>
        <p:txBody>
          <a:bodyPr wrap="square" rtlCol="0">
            <a:spAutoFit/>
          </a:bodyPr>
          <a:lstStyle/>
          <a:p>
            <a:pPr defTabSz="914400"/>
            <a:r>
              <a:rPr lang="en-US" sz="2000" b="1" dirty="0" smtClean="0">
                <a:solidFill>
                  <a:prstClr val="black"/>
                </a:solidFill>
              </a:rPr>
              <a:t>Team Function</a:t>
            </a:r>
            <a:endParaRPr lang="en-US" sz="2000" b="1" dirty="0">
              <a:solidFill>
                <a:prstClr val="black"/>
              </a:solidFill>
            </a:endParaRPr>
          </a:p>
        </p:txBody>
      </p:sp>
      <p:sp>
        <p:nvSpPr>
          <p:cNvPr id="22" name="TextBox 21"/>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Tree>
    <p:extLst>
      <p:ext uri="{BB962C8B-B14F-4D97-AF65-F5344CB8AC3E}">
        <p14:creationId xmlns:p14="http://schemas.microsoft.com/office/powerpoint/2010/main" xmlns="" val="41502462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pc="700"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prstClr val="white"/>
                </a:solidFill>
              </a:rPr>
              <a:t>Interprofessional</a:t>
            </a:r>
            <a:r>
              <a:rPr lang="en-US" dirty="0" smtClean="0">
                <a:solidFill>
                  <a:prstClr val="white"/>
                </a:solidFill>
              </a:rPr>
              <a:t> </a:t>
            </a:r>
            <a:r>
              <a:rPr lang="en-US" sz="2000" b="1" dirty="0" smtClean="0">
                <a:solidFill>
                  <a:prstClr val="white"/>
                </a:solidFill>
              </a:rPr>
              <a:t>Communication</a:t>
            </a:r>
            <a:endParaRPr lang="en-US" sz="2000" b="1" dirty="0">
              <a:solidFill>
                <a:prstClr val="white"/>
              </a:solidFill>
            </a:endParaRPr>
          </a:p>
        </p:txBody>
      </p:sp>
      <p:sp>
        <p:nvSpPr>
          <p:cNvPr id="7" name="TextBox 6"/>
          <p:cNvSpPr txBox="1"/>
          <p:nvPr/>
        </p:nvSpPr>
        <p:spPr>
          <a:xfrm rot="3341871">
            <a:off x="4953461" y="4081793"/>
            <a:ext cx="3598853" cy="400110"/>
          </a:xfrm>
          <a:prstGeom prst="rect">
            <a:avLst/>
          </a:prstGeom>
          <a:noFill/>
        </p:spPr>
        <p:txBody>
          <a:bodyPr wrap="square" rtlCol="0">
            <a:spAutoFit/>
          </a:bodyPr>
          <a:lstStyle/>
          <a:p>
            <a:pPr defTabSz="914400"/>
            <a:r>
              <a:rPr lang="en-US" sz="2000" b="1" dirty="0" smtClean="0">
                <a:solidFill>
                  <a:prstClr val="white"/>
                </a:solidFill>
              </a:rPr>
              <a:t>Patient &amp; Family Focused Care</a:t>
            </a:r>
            <a:endParaRPr lang="en-US" sz="2000" b="1" dirty="0">
              <a:solidFill>
                <a:prstClr val="white"/>
              </a:solidFill>
            </a:endParaRPr>
          </a:p>
        </p:txBody>
      </p:sp>
      <p:sp>
        <p:nvSpPr>
          <p:cNvPr id="12" name="TextBox 11"/>
          <p:cNvSpPr txBox="1"/>
          <p:nvPr/>
        </p:nvSpPr>
        <p:spPr>
          <a:xfrm>
            <a:off x="3137095" y="5410200"/>
            <a:ext cx="2806505" cy="400110"/>
          </a:xfrm>
          <a:prstGeom prst="rect">
            <a:avLst/>
          </a:prstGeom>
          <a:noFill/>
        </p:spPr>
        <p:txBody>
          <a:bodyPr wrap="square" rtlCol="0">
            <a:spAutoFit/>
          </a:bodyPr>
          <a:lstStyle/>
          <a:p>
            <a:pPr algn="ctr" defTabSz="914400"/>
            <a:r>
              <a:rPr lang="en-US" sz="2000" b="1" dirty="0" smtClean="0">
                <a:solidFill>
                  <a:prstClr val="black"/>
                </a:solidFill>
              </a:rPr>
              <a:t>Role Clarification</a:t>
            </a:r>
            <a:endParaRPr lang="en-US" sz="2000" b="1" dirty="0">
              <a:solidFill>
                <a:prstClr val="black"/>
              </a:solidFill>
            </a:endParaRPr>
          </a:p>
        </p:txBody>
      </p:sp>
      <p:sp>
        <p:nvSpPr>
          <p:cNvPr id="14" name="TextBox 13"/>
          <p:cNvSpPr txBox="1"/>
          <p:nvPr/>
        </p:nvSpPr>
        <p:spPr>
          <a:xfrm rot="17393902">
            <a:off x="2216172" y="3715775"/>
            <a:ext cx="2696307" cy="400110"/>
          </a:xfrm>
          <a:prstGeom prst="rect">
            <a:avLst/>
          </a:prstGeom>
          <a:noFill/>
        </p:spPr>
        <p:txBody>
          <a:bodyPr wrap="square" rtlCol="0">
            <a:spAutoFit/>
          </a:bodyPr>
          <a:lstStyle/>
          <a:p>
            <a:pPr defTabSz="914400"/>
            <a:r>
              <a:rPr lang="en-US" sz="2000" b="1" dirty="0" smtClean="0">
                <a:solidFill>
                  <a:prstClr val="black"/>
                </a:solidFill>
              </a:rPr>
              <a:t>Team Function</a:t>
            </a:r>
            <a:endParaRPr lang="en-US" sz="2000" b="1" dirty="0">
              <a:solidFill>
                <a:prstClr val="black"/>
              </a:solidFill>
            </a:endParaRPr>
          </a:p>
        </p:txBody>
      </p:sp>
      <p:sp>
        <p:nvSpPr>
          <p:cNvPr id="13" name="TextBox 12"/>
          <p:cNvSpPr txBox="1"/>
          <p:nvPr/>
        </p:nvSpPr>
        <p:spPr>
          <a:xfrm>
            <a:off x="4191000" y="2406385"/>
            <a:ext cx="492443" cy="2927615"/>
          </a:xfrm>
          <a:prstGeom prst="rect">
            <a:avLst/>
          </a:prstGeom>
          <a:noFill/>
        </p:spPr>
        <p:txBody>
          <a:bodyPr vert="vert270" wrap="square" rtlCol="0">
            <a:spAutoFit/>
          </a:bodyPr>
          <a:lstStyle/>
          <a:p>
            <a:pPr defTabSz="914400"/>
            <a:r>
              <a:rPr lang="en-US" sz="2000" b="1" dirty="0" smtClean="0">
                <a:solidFill>
                  <a:prstClr val="black"/>
                </a:solidFill>
              </a:rPr>
              <a:t>Collaborative Leadershi</a:t>
            </a:r>
            <a:r>
              <a:rPr lang="en-US" sz="2000" b="1" dirty="0">
                <a:solidFill>
                  <a:prstClr val="black"/>
                </a:solidFill>
              </a:rPr>
              <a:t>p</a:t>
            </a:r>
          </a:p>
        </p:txBody>
      </p:sp>
      <p:sp>
        <p:nvSpPr>
          <p:cNvPr id="23" name="TextBox 22"/>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Tree>
    <p:extLst>
      <p:ext uri="{BB962C8B-B14F-4D97-AF65-F5344CB8AC3E}">
        <p14:creationId xmlns:p14="http://schemas.microsoft.com/office/powerpoint/2010/main" xmlns="" val="30862927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pc="700"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prstClr val="white"/>
                </a:solidFill>
              </a:rPr>
              <a:t>Interprofessional</a:t>
            </a:r>
            <a:r>
              <a:rPr lang="en-US" dirty="0" smtClean="0">
                <a:solidFill>
                  <a:prstClr val="white"/>
                </a:solidFill>
              </a:rPr>
              <a:t> </a:t>
            </a:r>
            <a:r>
              <a:rPr lang="en-US" sz="2000" b="1" dirty="0" smtClean="0">
                <a:solidFill>
                  <a:prstClr val="white"/>
                </a:solidFill>
              </a:rPr>
              <a:t>Communication</a:t>
            </a:r>
            <a:endParaRPr lang="en-US" sz="2000" b="1" dirty="0">
              <a:solidFill>
                <a:prstClr val="white"/>
              </a:solidFill>
            </a:endParaRPr>
          </a:p>
        </p:txBody>
      </p:sp>
      <p:sp>
        <p:nvSpPr>
          <p:cNvPr id="7" name="TextBox 6"/>
          <p:cNvSpPr txBox="1"/>
          <p:nvPr/>
        </p:nvSpPr>
        <p:spPr>
          <a:xfrm rot="3341871">
            <a:off x="4953461" y="4081793"/>
            <a:ext cx="3598853" cy="400110"/>
          </a:xfrm>
          <a:prstGeom prst="rect">
            <a:avLst/>
          </a:prstGeom>
          <a:noFill/>
        </p:spPr>
        <p:txBody>
          <a:bodyPr wrap="square" rtlCol="0">
            <a:spAutoFit/>
          </a:bodyPr>
          <a:lstStyle/>
          <a:p>
            <a:pPr defTabSz="914400"/>
            <a:r>
              <a:rPr lang="en-US" sz="2000" b="1" dirty="0" smtClean="0">
                <a:solidFill>
                  <a:prstClr val="white"/>
                </a:solidFill>
              </a:rPr>
              <a:t>Patient &amp; Family Focused Care</a:t>
            </a:r>
            <a:endParaRPr lang="en-US" sz="2000" b="1" dirty="0">
              <a:solidFill>
                <a:prstClr val="white"/>
              </a:solidFill>
            </a:endParaRPr>
          </a:p>
        </p:txBody>
      </p:sp>
      <p:sp>
        <p:nvSpPr>
          <p:cNvPr id="14" name="TextBox 13"/>
          <p:cNvSpPr txBox="1"/>
          <p:nvPr/>
        </p:nvSpPr>
        <p:spPr>
          <a:xfrm rot="17393902">
            <a:off x="2216172" y="3715775"/>
            <a:ext cx="2696307" cy="400110"/>
          </a:xfrm>
          <a:prstGeom prst="rect">
            <a:avLst/>
          </a:prstGeom>
          <a:noFill/>
        </p:spPr>
        <p:txBody>
          <a:bodyPr wrap="square" rtlCol="0">
            <a:spAutoFit/>
          </a:bodyPr>
          <a:lstStyle/>
          <a:p>
            <a:pPr defTabSz="914400"/>
            <a:r>
              <a:rPr lang="en-US" sz="2000" b="1" dirty="0" smtClean="0">
                <a:solidFill>
                  <a:prstClr val="black"/>
                </a:solidFill>
              </a:rPr>
              <a:t>Team Function</a:t>
            </a:r>
            <a:endParaRPr lang="en-US" sz="2000" b="1" dirty="0">
              <a:solidFill>
                <a:prstClr val="black"/>
              </a:solidFill>
            </a:endParaRPr>
          </a:p>
        </p:txBody>
      </p:sp>
      <p:sp>
        <p:nvSpPr>
          <p:cNvPr id="13" name="TextBox 12"/>
          <p:cNvSpPr txBox="1"/>
          <p:nvPr/>
        </p:nvSpPr>
        <p:spPr>
          <a:xfrm>
            <a:off x="4191000" y="2406385"/>
            <a:ext cx="492443" cy="2927615"/>
          </a:xfrm>
          <a:prstGeom prst="rect">
            <a:avLst/>
          </a:prstGeom>
          <a:noFill/>
        </p:spPr>
        <p:txBody>
          <a:bodyPr vert="vert270" wrap="square" rtlCol="0">
            <a:spAutoFit/>
          </a:bodyPr>
          <a:lstStyle/>
          <a:p>
            <a:pPr defTabSz="914400"/>
            <a:r>
              <a:rPr lang="en-US" sz="2000" b="1" dirty="0" smtClean="0">
                <a:solidFill>
                  <a:prstClr val="black"/>
                </a:solidFill>
              </a:rPr>
              <a:t>Collaborative Leadershi</a:t>
            </a:r>
            <a:r>
              <a:rPr lang="en-US" sz="2000" b="1" dirty="0">
                <a:solidFill>
                  <a:prstClr val="black"/>
                </a:solidFill>
              </a:rPr>
              <a:t>p</a:t>
            </a:r>
          </a:p>
        </p:txBody>
      </p:sp>
      <p:sp>
        <p:nvSpPr>
          <p:cNvPr id="15" name="TextBox 14"/>
          <p:cNvSpPr txBox="1"/>
          <p:nvPr/>
        </p:nvSpPr>
        <p:spPr>
          <a:xfrm rot="4184923">
            <a:off x="4413050" y="4183820"/>
            <a:ext cx="2310342" cy="400110"/>
          </a:xfrm>
          <a:prstGeom prst="rect">
            <a:avLst/>
          </a:prstGeom>
          <a:noFill/>
        </p:spPr>
        <p:txBody>
          <a:bodyPr wrap="square" rtlCol="0">
            <a:spAutoFit/>
          </a:bodyPr>
          <a:lstStyle/>
          <a:p>
            <a:pPr defTabSz="914400"/>
            <a:r>
              <a:rPr lang="en-US" sz="2000" b="1" dirty="0" smtClean="0">
                <a:solidFill>
                  <a:prstClr val="black"/>
                </a:solidFill>
              </a:rPr>
              <a:t>Conflict Resolution</a:t>
            </a:r>
            <a:endParaRPr lang="en-US" sz="2000" b="1" dirty="0">
              <a:solidFill>
                <a:prstClr val="black"/>
              </a:solidFill>
            </a:endParaRPr>
          </a:p>
        </p:txBody>
      </p:sp>
      <p:sp>
        <p:nvSpPr>
          <p:cNvPr id="23" name="TextBox 22"/>
          <p:cNvSpPr txBox="1"/>
          <p:nvPr/>
        </p:nvSpPr>
        <p:spPr>
          <a:xfrm>
            <a:off x="3137095" y="5410200"/>
            <a:ext cx="2806505" cy="400110"/>
          </a:xfrm>
          <a:prstGeom prst="rect">
            <a:avLst/>
          </a:prstGeom>
          <a:noFill/>
        </p:spPr>
        <p:txBody>
          <a:bodyPr wrap="square" rtlCol="0">
            <a:spAutoFit/>
          </a:bodyPr>
          <a:lstStyle/>
          <a:p>
            <a:pPr algn="ctr" defTabSz="914400"/>
            <a:r>
              <a:rPr lang="en-US" sz="2000" b="1" dirty="0" smtClean="0">
                <a:solidFill>
                  <a:prstClr val="black"/>
                </a:solidFill>
              </a:rPr>
              <a:t>Role Clarification</a:t>
            </a:r>
            <a:endParaRPr lang="en-US" sz="2000" b="1" dirty="0">
              <a:solidFill>
                <a:prstClr val="black"/>
              </a:solidFill>
            </a:endParaRPr>
          </a:p>
        </p:txBody>
      </p:sp>
      <p:sp>
        <p:nvSpPr>
          <p:cNvPr id="26" name="TextBox 25"/>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Tree>
    <p:extLst>
      <p:ext uri="{BB962C8B-B14F-4D97-AF65-F5344CB8AC3E}">
        <p14:creationId xmlns:p14="http://schemas.microsoft.com/office/powerpoint/2010/main" xmlns="" val="366805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pc="700"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prstClr val="white"/>
                </a:solidFill>
              </a:rPr>
              <a:t>Interprofessional</a:t>
            </a:r>
            <a:r>
              <a:rPr lang="en-US" dirty="0" smtClean="0">
                <a:solidFill>
                  <a:prstClr val="white"/>
                </a:solidFill>
              </a:rPr>
              <a:t> </a:t>
            </a:r>
            <a:r>
              <a:rPr lang="en-US" sz="2000" b="1" dirty="0" smtClean="0">
                <a:solidFill>
                  <a:prstClr val="white"/>
                </a:solidFill>
              </a:rPr>
              <a:t>Communication</a:t>
            </a:r>
            <a:endParaRPr lang="en-US" sz="2000" b="1" dirty="0">
              <a:solidFill>
                <a:prstClr val="white"/>
              </a:solidFill>
            </a:endParaRPr>
          </a:p>
        </p:txBody>
      </p:sp>
      <p:sp>
        <p:nvSpPr>
          <p:cNvPr id="7" name="TextBox 6"/>
          <p:cNvSpPr txBox="1"/>
          <p:nvPr/>
        </p:nvSpPr>
        <p:spPr>
          <a:xfrm rot="3341871">
            <a:off x="4953461" y="4081793"/>
            <a:ext cx="3598853" cy="400110"/>
          </a:xfrm>
          <a:prstGeom prst="rect">
            <a:avLst/>
          </a:prstGeom>
          <a:noFill/>
        </p:spPr>
        <p:txBody>
          <a:bodyPr wrap="square" rtlCol="0">
            <a:spAutoFit/>
          </a:bodyPr>
          <a:lstStyle/>
          <a:p>
            <a:pPr defTabSz="914400"/>
            <a:r>
              <a:rPr lang="en-US" sz="2000" b="1" dirty="0" smtClean="0">
                <a:solidFill>
                  <a:prstClr val="white"/>
                </a:solidFill>
              </a:rPr>
              <a:t>Patient &amp; Family Focused Care</a:t>
            </a:r>
            <a:endParaRPr lang="en-US" sz="2000" b="1" dirty="0">
              <a:solidFill>
                <a:prstClr val="white"/>
              </a:solidFill>
            </a:endParaRPr>
          </a:p>
        </p:txBody>
      </p:sp>
      <p:sp>
        <p:nvSpPr>
          <p:cNvPr id="14" name="TextBox 13"/>
          <p:cNvSpPr txBox="1"/>
          <p:nvPr/>
        </p:nvSpPr>
        <p:spPr>
          <a:xfrm rot="17393902">
            <a:off x="2216172" y="3715775"/>
            <a:ext cx="2696307" cy="400110"/>
          </a:xfrm>
          <a:prstGeom prst="rect">
            <a:avLst/>
          </a:prstGeom>
          <a:noFill/>
        </p:spPr>
        <p:txBody>
          <a:bodyPr wrap="square" rtlCol="0">
            <a:spAutoFit/>
          </a:bodyPr>
          <a:lstStyle/>
          <a:p>
            <a:pPr defTabSz="914400"/>
            <a:r>
              <a:rPr lang="en-US" sz="2000" b="1" dirty="0" smtClean="0">
                <a:solidFill>
                  <a:prstClr val="black"/>
                </a:solidFill>
              </a:rPr>
              <a:t>Team Function</a:t>
            </a:r>
            <a:endParaRPr lang="en-US" sz="2000" b="1" dirty="0">
              <a:solidFill>
                <a:prstClr val="black"/>
              </a:solidFill>
            </a:endParaRPr>
          </a:p>
        </p:txBody>
      </p:sp>
      <p:sp>
        <p:nvSpPr>
          <p:cNvPr id="13" name="TextBox 12"/>
          <p:cNvSpPr txBox="1"/>
          <p:nvPr/>
        </p:nvSpPr>
        <p:spPr>
          <a:xfrm>
            <a:off x="4191000" y="2406385"/>
            <a:ext cx="492443" cy="2927615"/>
          </a:xfrm>
          <a:prstGeom prst="rect">
            <a:avLst/>
          </a:prstGeom>
          <a:noFill/>
        </p:spPr>
        <p:txBody>
          <a:bodyPr vert="vert270" wrap="square" rtlCol="0">
            <a:spAutoFit/>
          </a:bodyPr>
          <a:lstStyle/>
          <a:p>
            <a:pPr defTabSz="914400"/>
            <a:r>
              <a:rPr lang="en-US" sz="2000" b="1" dirty="0" smtClean="0">
                <a:solidFill>
                  <a:prstClr val="black"/>
                </a:solidFill>
              </a:rPr>
              <a:t>Collaborative Leadershi</a:t>
            </a:r>
            <a:r>
              <a:rPr lang="en-US" sz="2000" b="1" dirty="0">
                <a:solidFill>
                  <a:prstClr val="black"/>
                </a:solidFill>
              </a:rPr>
              <a:t>p</a:t>
            </a:r>
          </a:p>
        </p:txBody>
      </p:sp>
      <p:sp>
        <p:nvSpPr>
          <p:cNvPr id="15" name="TextBox 14"/>
          <p:cNvSpPr txBox="1"/>
          <p:nvPr/>
        </p:nvSpPr>
        <p:spPr>
          <a:xfrm rot="4184923">
            <a:off x="4413050" y="4183820"/>
            <a:ext cx="2310342" cy="400110"/>
          </a:xfrm>
          <a:prstGeom prst="rect">
            <a:avLst/>
          </a:prstGeom>
          <a:noFill/>
        </p:spPr>
        <p:txBody>
          <a:bodyPr wrap="square" rtlCol="0">
            <a:spAutoFit/>
          </a:bodyPr>
          <a:lstStyle/>
          <a:p>
            <a:pPr defTabSz="914400"/>
            <a:r>
              <a:rPr lang="en-US" sz="2000" b="1" dirty="0" smtClean="0">
                <a:solidFill>
                  <a:prstClr val="black"/>
                </a:solidFill>
              </a:rPr>
              <a:t>Conflict Resolution</a:t>
            </a:r>
            <a:endParaRPr lang="en-US" sz="2000" b="1" dirty="0">
              <a:solidFill>
                <a:prstClr val="black"/>
              </a:solidFill>
            </a:endParaRPr>
          </a:p>
        </p:txBody>
      </p:sp>
      <p:sp>
        <p:nvSpPr>
          <p:cNvPr id="16" name="TextBox 15"/>
          <p:cNvSpPr txBox="1"/>
          <p:nvPr/>
        </p:nvSpPr>
        <p:spPr>
          <a:xfrm>
            <a:off x="3335457" y="1959114"/>
            <a:ext cx="2227143" cy="677108"/>
          </a:xfrm>
          <a:prstGeom prst="rect">
            <a:avLst/>
          </a:prstGeom>
          <a:noFill/>
        </p:spPr>
        <p:txBody>
          <a:bodyPr wrap="square" rtlCol="0">
            <a:spAutoFit/>
          </a:bodyPr>
          <a:lstStyle/>
          <a:p>
            <a:pPr algn="ctr" defTabSz="914400"/>
            <a:r>
              <a:rPr lang="en-US" sz="1900" b="1" dirty="0" smtClean="0">
                <a:solidFill>
                  <a:prstClr val="white"/>
                </a:solidFill>
              </a:rPr>
              <a:t>Interprofessional Collaboration</a:t>
            </a:r>
            <a:endParaRPr lang="en-US" sz="1900" b="1" dirty="0">
              <a:solidFill>
                <a:prstClr val="white"/>
              </a:solidFill>
            </a:endParaRPr>
          </a:p>
        </p:txBody>
      </p:sp>
      <p:sp>
        <p:nvSpPr>
          <p:cNvPr id="23" name="TextBox 22"/>
          <p:cNvSpPr txBox="1"/>
          <p:nvPr/>
        </p:nvSpPr>
        <p:spPr>
          <a:xfrm>
            <a:off x="3137095" y="5410200"/>
            <a:ext cx="2806505" cy="400110"/>
          </a:xfrm>
          <a:prstGeom prst="rect">
            <a:avLst/>
          </a:prstGeom>
          <a:noFill/>
        </p:spPr>
        <p:txBody>
          <a:bodyPr wrap="square" rtlCol="0">
            <a:spAutoFit/>
          </a:bodyPr>
          <a:lstStyle/>
          <a:p>
            <a:pPr algn="ctr" defTabSz="914400"/>
            <a:r>
              <a:rPr lang="en-US" sz="2000" b="1" dirty="0" smtClean="0">
                <a:solidFill>
                  <a:prstClr val="black"/>
                </a:solidFill>
              </a:rPr>
              <a:t>Role Clarification</a:t>
            </a:r>
            <a:endParaRPr lang="en-US" sz="2000" b="1" dirty="0">
              <a:solidFill>
                <a:prstClr val="black"/>
              </a:solidFill>
            </a:endParaRPr>
          </a:p>
        </p:txBody>
      </p:sp>
      <p:sp>
        <p:nvSpPr>
          <p:cNvPr id="27" name="TextBox 26"/>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Tree>
    <p:extLst>
      <p:ext uri="{BB962C8B-B14F-4D97-AF65-F5344CB8AC3E}">
        <p14:creationId xmlns:p14="http://schemas.microsoft.com/office/powerpoint/2010/main" xmlns="" val="29460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pc="700"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srgbClr val="000000"/>
                </a:solidFill>
              </a:rPr>
              <a:t>Interprofessional</a:t>
            </a:r>
            <a:r>
              <a:rPr lang="en-US" dirty="0" smtClean="0">
                <a:solidFill>
                  <a:prstClr val="white"/>
                </a:solidFill>
              </a:rPr>
              <a:t> </a:t>
            </a:r>
            <a:r>
              <a:rPr lang="en-US" sz="2000" b="1" dirty="0" smtClean="0">
                <a:solidFill>
                  <a:schemeClr val="bg1"/>
                </a:solidFill>
              </a:rPr>
              <a:t>Communication</a:t>
            </a:r>
            <a:endParaRPr lang="en-US" sz="2000" b="1" dirty="0">
              <a:solidFill>
                <a:schemeClr val="bg1"/>
              </a:solidFill>
            </a:endParaRPr>
          </a:p>
        </p:txBody>
      </p:sp>
      <p:sp>
        <p:nvSpPr>
          <p:cNvPr id="7" name="TextBox 6"/>
          <p:cNvSpPr txBox="1"/>
          <p:nvPr/>
        </p:nvSpPr>
        <p:spPr>
          <a:xfrm rot="3341871">
            <a:off x="4953461" y="4081793"/>
            <a:ext cx="3598853" cy="400110"/>
          </a:xfrm>
          <a:prstGeom prst="rect">
            <a:avLst/>
          </a:prstGeom>
          <a:noFill/>
        </p:spPr>
        <p:txBody>
          <a:bodyPr wrap="square" rtlCol="0">
            <a:spAutoFit/>
          </a:bodyPr>
          <a:lstStyle/>
          <a:p>
            <a:pPr defTabSz="914400"/>
            <a:r>
              <a:rPr lang="en-US" sz="2000" b="1" dirty="0" smtClean="0">
                <a:solidFill>
                  <a:prstClr val="white"/>
                </a:solidFill>
              </a:rPr>
              <a:t>Patient &amp; Family Focused Care</a:t>
            </a:r>
            <a:endParaRPr lang="en-US" sz="2000" b="1" dirty="0">
              <a:solidFill>
                <a:prstClr val="white"/>
              </a:solidFill>
            </a:endParaRPr>
          </a:p>
        </p:txBody>
      </p:sp>
      <p:sp>
        <p:nvSpPr>
          <p:cNvPr id="14" name="TextBox 13"/>
          <p:cNvSpPr txBox="1"/>
          <p:nvPr/>
        </p:nvSpPr>
        <p:spPr>
          <a:xfrm rot="17393902">
            <a:off x="2216172" y="3715775"/>
            <a:ext cx="2696307" cy="400110"/>
          </a:xfrm>
          <a:prstGeom prst="rect">
            <a:avLst/>
          </a:prstGeom>
          <a:noFill/>
        </p:spPr>
        <p:txBody>
          <a:bodyPr wrap="square" rtlCol="0">
            <a:spAutoFit/>
          </a:bodyPr>
          <a:lstStyle/>
          <a:p>
            <a:pPr defTabSz="914400"/>
            <a:r>
              <a:rPr lang="en-US" sz="2000" b="1" dirty="0" smtClean="0">
                <a:solidFill>
                  <a:prstClr val="black"/>
                </a:solidFill>
              </a:rPr>
              <a:t>Team Function</a:t>
            </a:r>
            <a:endParaRPr lang="en-US" sz="2000" b="1" dirty="0">
              <a:solidFill>
                <a:prstClr val="black"/>
              </a:solidFill>
            </a:endParaRPr>
          </a:p>
        </p:txBody>
      </p:sp>
      <p:sp>
        <p:nvSpPr>
          <p:cNvPr id="13" name="TextBox 12"/>
          <p:cNvSpPr txBox="1"/>
          <p:nvPr/>
        </p:nvSpPr>
        <p:spPr>
          <a:xfrm>
            <a:off x="4191000" y="2406385"/>
            <a:ext cx="492443" cy="2927615"/>
          </a:xfrm>
          <a:prstGeom prst="rect">
            <a:avLst/>
          </a:prstGeom>
          <a:noFill/>
        </p:spPr>
        <p:txBody>
          <a:bodyPr vert="vert270" wrap="square" rtlCol="0">
            <a:spAutoFit/>
          </a:bodyPr>
          <a:lstStyle/>
          <a:p>
            <a:pPr defTabSz="914400"/>
            <a:r>
              <a:rPr lang="en-US" sz="2000" b="1" dirty="0" smtClean="0">
                <a:solidFill>
                  <a:prstClr val="black"/>
                </a:solidFill>
              </a:rPr>
              <a:t>Collaborative Leadershi</a:t>
            </a:r>
            <a:r>
              <a:rPr lang="en-US" sz="2000" b="1" dirty="0">
                <a:solidFill>
                  <a:prstClr val="black"/>
                </a:solidFill>
              </a:rPr>
              <a:t>p</a:t>
            </a:r>
          </a:p>
        </p:txBody>
      </p:sp>
      <p:sp>
        <p:nvSpPr>
          <p:cNvPr id="15" name="TextBox 14"/>
          <p:cNvSpPr txBox="1"/>
          <p:nvPr/>
        </p:nvSpPr>
        <p:spPr>
          <a:xfrm rot="4184923">
            <a:off x="4413050" y="4183820"/>
            <a:ext cx="2310342" cy="400110"/>
          </a:xfrm>
          <a:prstGeom prst="rect">
            <a:avLst/>
          </a:prstGeom>
          <a:noFill/>
        </p:spPr>
        <p:txBody>
          <a:bodyPr wrap="square" rtlCol="0">
            <a:spAutoFit/>
          </a:bodyPr>
          <a:lstStyle/>
          <a:p>
            <a:pPr defTabSz="914400"/>
            <a:r>
              <a:rPr lang="en-US" sz="2000" b="1" dirty="0" smtClean="0">
                <a:solidFill>
                  <a:prstClr val="black"/>
                </a:solidFill>
              </a:rPr>
              <a:t>Conflict Resolution</a:t>
            </a:r>
            <a:endParaRPr lang="en-US" sz="2000" b="1" dirty="0">
              <a:solidFill>
                <a:prstClr val="black"/>
              </a:solidFill>
            </a:endParaRPr>
          </a:p>
        </p:txBody>
      </p:sp>
      <p:sp>
        <p:nvSpPr>
          <p:cNvPr id="31" name="TextBox 30"/>
          <p:cNvSpPr txBox="1"/>
          <p:nvPr/>
        </p:nvSpPr>
        <p:spPr>
          <a:xfrm>
            <a:off x="3137095" y="5410200"/>
            <a:ext cx="2806505" cy="400110"/>
          </a:xfrm>
          <a:prstGeom prst="rect">
            <a:avLst/>
          </a:prstGeom>
          <a:noFill/>
        </p:spPr>
        <p:txBody>
          <a:bodyPr wrap="square" rtlCol="0">
            <a:spAutoFit/>
          </a:bodyPr>
          <a:lstStyle/>
          <a:p>
            <a:pPr algn="ctr" defTabSz="914400"/>
            <a:r>
              <a:rPr lang="en-US" sz="2000" b="1" dirty="0" smtClean="0">
                <a:solidFill>
                  <a:prstClr val="black"/>
                </a:solidFill>
              </a:rPr>
              <a:t>Role Clarification</a:t>
            </a:r>
            <a:endParaRPr lang="en-US" sz="2000" b="1" dirty="0">
              <a:solidFill>
                <a:prstClr val="black"/>
              </a:solidFill>
            </a:endParaRPr>
          </a:p>
        </p:txBody>
      </p:sp>
      <p:cxnSp>
        <p:nvCxnSpPr>
          <p:cNvPr id="32" name="Straight Connector 31"/>
          <p:cNvCxnSpPr/>
          <p:nvPr/>
        </p:nvCxnSpPr>
        <p:spPr>
          <a:xfrm>
            <a:off x="971858" y="2362200"/>
            <a:ext cx="6960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71858" y="4191000"/>
            <a:ext cx="6960370" cy="13510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35457" y="1959114"/>
            <a:ext cx="2227143" cy="677108"/>
          </a:xfrm>
          <a:prstGeom prst="rect">
            <a:avLst/>
          </a:prstGeom>
          <a:noFill/>
        </p:spPr>
        <p:txBody>
          <a:bodyPr wrap="square" rtlCol="0">
            <a:spAutoFit/>
          </a:bodyPr>
          <a:lstStyle/>
          <a:p>
            <a:pPr algn="ctr" defTabSz="914400"/>
            <a:r>
              <a:rPr lang="en-US" sz="1900" b="1" dirty="0" smtClean="0">
                <a:solidFill>
                  <a:prstClr val="white"/>
                </a:solidFill>
              </a:rPr>
              <a:t>Interprofessional Collaboration</a:t>
            </a:r>
            <a:endParaRPr lang="en-US" sz="1900" b="1" dirty="0">
              <a:solidFill>
                <a:prstClr val="white"/>
              </a:solidFill>
            </a:endParaRPr>
          </a:p>
        </p:txBody>
      </p:sp>
      <p:sp>
        <p:nvSpPr>
          <p:cNvPr id="40" name="TextBox 39"/>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
        <p:nvSpPr>
          <p:cNvPr id="18" name="Rectangle 17"/>
          <p:cNvSpPr/>
          <p:nvPr/>
        </p:nvSpPr>
        <p:spPr>
          <a:xfrm>
            <a:off x="8292002" y="4191000"/>
            <a:ext cx="563619" cy="16193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400"/>
            <a:r>
              <a:rPr lang="en-US" sz="1300" b="1" dirty="0" smtClean="0">
                <a:solidFill>
                  <a:prstClr val="black"/>
                </a:solidFill>
              </a:rPr>
              <a:t>Clinical Clusters/</a:t>
            </a:r>
            <a:br>
              <a:rPr lang="en-US" sz="1300" b="1" dirty="0" smtClean="0">
                <a:solidFill>
                  <a:prstClr val="black"/>
                </a:solidFill>
              </a:rPr>
            </a:br>
            <a:r>
              <a:rPr lang="en-US" sz="1300" b="1" dirty="0" smtClean="0">
                <a:solidFill>
                  <a:prstClr val="black"/>
                </a:solidFill>
              </a:rPr>
              <a:t>Academic Component</a:t>
            </a:r>
            <a:endParaRPr lang="en-US" sz="1300" b="1" dirty="0">
              <a:solidFill>
                <a:prstClr val="black"/>
              </a:solidFill>
            </a:endParaRPr>
          </a:p>
        </p:txBody>
      </p:sp>
      <p:sp>
        <p:nvSpPr>
          <p:cNvPr id="20" name="Rectangle 19"/>
          <p:cNvSpPr/>
          <p:nvPr/>
        </p:nvSpPr>
        <p:spPr>
          <a:xfrm>
            <a:off x="8292004" y="2406384"/>
            <a:ext cx="563617" cy="169301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400"/>
            <a:r>
              <a:rPr lang="en-US" sz="1300" b="1" dirty="0" smtClean="0">
                <a:solidFill>
                  <a:prstClr val="black"/>
                </a:solidFill>
              </a:rPr>
              <a:t>Clerkship/Fieldwork/ Practicum</a:t>
            </a:r>
            <a:endParaRPr lang="en-US" sz="1300" b="1" dirty="0">
              <a:solidFill>
                <a:prstClr val="black"/>
              </a:solidFill>
            </a:endParaRPr>
          </a:p>
        </p:txBody>
      </p:sp>
      <p:sp>
        <p:nvSpPr>
          <p:cNvPr id="26" name="TextBox 25"/>
          <p:cNvSpPr txBox="1"/>
          <p:nvPr/>
        </p:nvSpPr>
        <p:spPr>
          <a:xfrm>
            <a:off x="7335401" y="4507468"/>
            <a:ext cx="1013591" cy="369332"/>
          </a:xfrm>
          <a:prstGeom prst="rect">
            <a:avLst/>
          </a:prstGeom>
          <a:noFill/>
        </p:spPr>
        <p:txBody>
          <a:bodyPr wrap="square" rtlCol="0">
            <a:spAutoFit/>
          </a:bodyPr>
          <a:lstStyle/>
          <a:p>
            <a:pPr defTabSz="914400"/>
            <a:r>
              <a:rPr lang="en-US" b="1" i="1" dirty="0" smtClean="0">
                <a:solidFill>
                  <a:srgbClr val="FF0000"/>
                </a:solidFill>
              </a:rPr>
              <a:t>Simple</a:t>
            </a:r>
            <a:endParaRPr lang="en-US" b="1" i="1" dirty="0">
              <a:solidFill>
                <a:srgbClr val="FF0000"/>
              </a:solidFill>
            </a:endParaRPr>
          </a:p>
        </p:txBody>
      </p:sp>
      <p:sp>
        <p:nvSpPr>
          <p:cNvPr id="41" name="TextBox 40"/>
          <p:cNvSpPr txBox="1"/>
          <p:nvPr/>
        </p:nvSpPr>
        <p:spPr>
          <a:xfrm>
            <a:off x="6705600" y="3048000"/>
            <a:ext cx="1402080" cy="369332"/>
          </a:xfrm>
          <a:prstGeom prst="rect">
            <a:avLst/>
          </a:prstGeom>
          <a:noFill/>
        </p:spPr>
        <p:txBody>
          <a:bodyPr wrap="square" rtlCol="0">
            <a:spAutoFit/>
          </a:bodyPr>
          <a:lstStyle/>
          <a:p>
            <a:pPr defTabSz="914400"/>
            <a:r>
              <a:rPr lang="en-US" b="1" i="1" dirty="0" smtClean="0">
                <a:solidFill>
                  <a:srgbClr val="FF0000"/>
                </a:solidFill>
              </a:rPr>
              <a:t>Complicated</a:t>
            </a:r>
            <a:endParaRPr lang="en-US" b="1" i="1" dirty="0">
              <a:solidFill>
                <a:srgbClr val="FF0000"/>
              </a:solidFill>
            </a:endParaRPr>
          </a:p>
        </p:txBody>
      </p:sp>
      <p:sp>
        <p:nvSpPr>
          <p:cNvPr id="42" name="TextBox 41"/>
          <p:cNvSpPr txBox="1"/>
          <p:nvPr/>
        </p:nvSpPr>
        <p:spPr>
          <a:xfrm>
            <a:off x="6828118" y="1387559"/>
            <a:ext cx="1263724" cy="369332"/>
          </a:xfrm>
          <a:prstGeom prst="rect">
            <a:avLst/>
          </a:prstGeom>
          <a:noFill/>
        </p:spPr>
        <p:txBody>
          <a:bodyPr wrap="square" rtlCol="0">
            <a:spAutoFit/>
          </a:bodyPr>
          <a:lstStyle/>
          <a:p>
            <a:pPr defTabSz="914400"/>
            <a:r>
              <a:rPr lang="en-US" b="1" i="1" dirty="0" smtClean="0">
                <a:solidFill>
                  <a:srgbClr val="FF0000"/>
                </a:solidFill>
              </a:rPr>
              <a:t>Complex</a:t>
            </a:r>
            <a:endParaRPr lang="en-US" b="1" i="1" dirty="0">
              <a:solidFill>
                <a:srgbClr val="FF0000"/>
              </a:solidFill>
            </a:endParaRPr>
          </a:p>
        </p:txBody>
      </p:sp>
      <p:sp>
        <p:nvSpPr>
          <p:cNvPr id="38" name="Rectangle 37"/>
          <p:cNvSpPr/>
          <p:nvPr/>
        </p:nvSpPr>
        <p:spPr>
          <a:xfrm>
            <a:off x="8292004" y="597058"/>
            <a:ext cx="563617" cy="17045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400"/>
            <a:r>
              <a:rPr lang="en-US" sz="1300" b="1" dirty="0" smtClean="0">
                <a:solidFill>
                  <a:prstClr val="black"/>
                </a:solidFill>
              </a:rPr>
              <a:t>Residency/New Health Professionals</a:t>
            </a:r>
            <a:endParaRPr lang="en-US" sz="1300" b="1" dirty="0">
              <a:solidFill>
                <a:prstClr val="black"/>
              </a:solidFill>
            </a:endParaRPr>
          </a:p>
        </p:txBody>
      </p:sp>
    </p:spTree>
    <p:extLst>
      <p:ext uri="{BB962C8B-B14F-4D97-AF65-F5344CB8AC3E}">
        <p14:creationId xmlns:p14="http://schemas.microsoft.com/office/powerpoint/2010/main" xmlns="" val="980458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pc="700"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srgbClr val="000000"/>
                </a:solidFill>
              </a:rPr>
              <a:t>Interprofessional</a:t>
            </a:r>
            <a:r>
              <a:rPr lang="en-US" dirty="0" smtClean="0">
                <a:solidFill>
                  <a:prstClr val="white"/>
                </a:solidFill>
              </a:rPr>
              <a:t> </a:t>
            </a:r>
            <a:r>
              <a:rPr lang="en-US" sz="2000" b="1" dirty="0" smtClean="0">
                <a:solidFill>
                  <a:schemeClr val="bg1"/>
                </a:solidFill>
              </a:rPr>
              <a:t>Communication</a:t>
            </a:r>
            <a:endParaRPr lang="en-US" sz="2000" b="1" dirty="0">
              <a:solidFill>
                <a:schemeClr val="bg1"/>
              </a:solidFill>
            </a:endParaRPr>
          </a:p>
        </p:txBody>
      </p:sp>
      <p:sp>
        <p:nvSpPr>
          <p:cNvPr id="7" name="TextBox 6"/>
          <p:cNvSpPr txBox="1"/>
          <p:nvPr/>
        </p:nvSpPr>
        <p:spPr>
          <a:xfrm rot="3341871">
            <a:off x="4953461" y="4081793"/>
            <a:ext cx="3598853" cy="400110"/>
          </a:xfrm>
          <a:prstGeom prst="rect">
            <a:avLst/>
          </a:prstGeom>
          <a:noFill/>
        </p:spPr>
        <p:txBody>
          <a:bodyPr wrap="square" rtlCol="0">
            <a:spAutoFit/>
          </a:bodyPr>
          <a:lstStyle/>
          <a:p>
            <a:pPr defTabSz="914400"/>
            <a:r>
              <a:rPr lang="en-US" sz="2000" b="1" dirty="0" smtClean="0">
                <a:solidFill>
                  <a:prstClr val="white"/>
                </a:solidFill>
              </a:rPr>
              <a:t>Patient &amp; Family Focused Care</a:t>
            </a:r>
            <a:endParaRPr lang="en-US" sz="2000" b="1" dirty="0">
              <a:solidFill>
                <a:prstClr val="white"/>
              </a:solidFill>
            </a:endParaRPr>
          </a:p>
        </p:txBody>
      </p:sp>
      <p:sp>
        <p:nvSpPr>
          <p:cNvPr id="14" name="TextBox 13"/>
          <p:cNvSpPr txBox="1"/>
          <p:nvPr/>
        </p:nvSpPr>
        <p:spPr>
          <a:xfrm rot="17393902">
            <a:off x="2216172" y="3715775"/>
            <a:ext cx="2696307" cy="400110"/>
          </a:xfrm>
          <a:prstGeom prst="rect">
            <a:avLst/>
          </a:prstGeom>
          <a:noFill/>
        </p:spPr>
        <p:txBody>
          <a:bodyPr wrap="square" rtlCol="0">
            <a:spAutoFit/>
          </a:bodyPr>
          <a:lstStyle/>
          <a:p>
            <a:pPr defTabSz="914400"/>
            <a:r>
              <a:rPr lang="en-US" sz="2000" b="1" dirty="0" smtClean="0">
                <a:solidFill>
                  <a:prstClr val="black"/>
                </a:solidFill>
              </a:rPr>
              <a:t>Team Function</a:t>
            </a:r>
            <a:endParaRPr lang="en-US" sz="2000" b="1" dirty="0">
              <a:solidFill>
                <a:prstClr val="black"/>
              </a:solidFill>
            </a:endParaRPr>
          </a:p>
        </p:txBody>
      </p:sp>
      <p:sp>
        <p:nvSpPr>
          <p:cNvPr id="13" name="TextBox 12"/>
          <p:cNvSpPr txBox="1"/>
          <p:nvPr/>
        </p:nvSpPr>
        <p:spPr>
          <a:xfrm>
            <a:off x="4191000" y="2406385"/>
            <a:ext cx="492443" cy="2927615"/>
          </a:xfrm>
          <a:prstGeom prst="rect">
            <a:avLst/>
          </a:prstGeom>
          <a:noFill/>
        </p:spPr>
        <p:txBody>
          <a:bodyPr vert="vert270" wrap="square" rtlCol="0">
            <a:spAutoFit/>
          </a:bodyPr>
          <a:lstStyle/>
          <a:p>
            <a:pPr defTabSz="914400"/>
            <a:r>
              <a:rPr lang="en-US" sz="2000" b="1" dirty="0" smtClean="0">
                <a:solidFill>
                  <a:prstClr val="black"/>
                </a:solidFill>
              </a:rPr>
              <a:t>Collaborative Leadershi</a:t>
            </a:r>
            <a:r>
              <a:rPr lang="en-US" sz="2000" b="1" dirty="0">
                <a:solidFill>
                  <a:prstClr val="black"/>
                </a:solidFill>
              </a:rPr>
              <a:t>p</a:t>
            </a:r>
          </a:p>
        </p:txBody>
      </p:sp>
      <p:sp>
        <p:nvSpPr>
          <p:cNvPr id="15" name="TextBox 14"/>
          <p:cNvSpPr txBox="1"/>
          <p:nvPr/>
        </p:nvSpPr>
        <p:spPr>
          <a:xfrm rot="4184923">
            <a:off x="4413050" y="4183820"/>
            <a:ext cx="2310342" cy="400110"/>
          </a:xfrm>
          <a:prstGeom prst="rect">
            <a:avLst/>
          </a:prstGeom>
          <a:noFill/>
        </p:spPr>
        <p:txBody>
          <a:bodyPr wrap="square" rtlCol="0">
            <a:spAutoFit/>
          </a:bodyPr>
          <a:lstStyle/>
          <a:p>
            <a:pPr defTabSz="914400"/>
            <a:r>
              <a:rPr lang="en-US" sz="2000" b="1" dirty="0" smtClean="0">
                <a:solidFill>
                  <a:prstClr val="black"/>
                </a:solidFill>
              </a:rPr>
              <a:t>Conflict Resolution</a:t>
            </a:r>
            <a:endParaRPr lang="en-US" sz="2000" b="1" dirty="0">
              <a:solidFill>
                <a:prstClr val="black"/>
              </a:solidFill>
            </a:endParaRPr>
          </a:p>
        </p:txBody>
      </p:sp>
      <p:sp>
        <p:nvSpPr>
          <p:cNvPr id="31" name="TextBox 30"/>
          <p:cNvSpPr txBox="1"/>
          <p:nvPr/>
        </p:nvSpPr>
        <p:spPr>
          <a:xfrm>
            <a:off x="3137095" y="5410200"/>
            <a:ext cx="2806505" cy="400110"/>
          </a:xfrm>
          <a:prstGeom prst="rect">
            <a:avLst/>
          </a:prstGeom>
          <a:noFill/>
        </p:spPr>
        <p:txBody>
          <a:bodyPr wrap="square" rtlCol="0">
            <a:spAutoFit/>
          </a:bodyPr>
          <a:lstStyle/>
          <a:p>
            <a:pPr algn="ctr" defTabSz="914400"/>
            <a:r>
              <a:rPr lang="en-US" sz="2000" b="1" dirty="0" smtClean="0">
                <a:solidFill>
                  <a:prstClr val="black"/>
                </a:solidFill>
              </a:rPr>
              <a:t>Role Clarification</a:t>
            </a:r>
            <a:endParaRPr lang="en-US" sz="2000" b="1" dirty="0">
              <a:solidFill>
                <a:prstClr val="black"/>
              </a:solidFill>
            </a:endParaRPr>
          </a:p>
        </p:txBody>
      </p:sp>
      <p:cxnSp>
        <p:nvCxnSpPr>
          <p:cNvPr id="32" name="Straight Connector 31"/>
          <p:cNvCxnSpPr/>
          <p:nvPr/>
        </p:nvCxnSpPr>
        <p:spPr>
          <a:xfrm>
            <a:off x="971858" y="2362200"/>
            <a:ext cx="6960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71858" y="4191000"/>
            <a:ext cx="6960370" cy="13510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35457" y="1959114"/>
            <a:ext cx="2227143" cy="677108"/>
          </a:xfrm>
          <a:prstGeom prst="rect">
            <a:avLst/>
          </a:prstGeom>
          <a:noFill/>
        </p:spPr>
        <p:txBody>
          <a:bodyPr wrap="square" rtlCol="0">
            <a:spAutoFit/>
          </a:bodyPr>
          <a:lstStyle/>
          <a:p>
            <a:pPr algn="ctr" defTabSz="914400"/>
            <a:r>
              <a:rPr lang="en-US" sz="1900" b="1" dirty="0" smtClean="0">
                <a:solidFill>
                  <a:prstClr val="white"/>
                </a:solidFill>
              </a:rPr>
              <a:t>Interprofessional Collaboration</a:t>
            </a:r>
            <a:endParaRPr lang="en-US" sz="1900" b="1" dirty="0">
              <a:solidFill>
                <a:prstClr val="white"/>
              </a:solidFill>
            </a:endParaRPr>
          </a:p>
        </p:txBody>
      </p:sp>
      <p:sp>
        <p:nvSpPr>
          <p:cNvPr id="39" name="TextBox 38"/>
          <p:cNvSpPr txBox="1"/>
          <p:nvPr/>
        </p:nvSpPr>
        <p:spPr>
          <a:xfrm>
            <a:off x="746374" y="1942945"/>
            <a:ext cx="1234826" cy="369332"/>
          </a:xfrm>
          <a:prstGeom prst="rect">
            <a:avLst/>
          </a:prstGeom>
          <a:noFill/>
        </p:spPr>
        <p:txBody>
          <a:bodyPr wrap="square" rtlCol="0">
            <a:spAutoFit/>
          </a:bodyPr>
          <a:lstStyle/>
          <a:p>
            <a:pPr algn="ctr" defTabSz="914400"/>
            <a:r>
              <a:rPr lang="en-US" b="1" i="1" dirty="0" smtClean="0">
                <a:solidFill>
                  <a:srgbClr val="FFFF00"/>
                </a:solidFill>
              </a:rPr>
              <a:t>Mastery</a:t>
            </a:r>
            <a:endParaRPr lang="en-US" b="1" i="1" dirty="0">
              <a:solidFill>
                <a:srgbClr val="FFFF00"/>
              </a:solidFill>
            </a:endParaRPr>
          </a:p>
        </p:txBody>
      </p:sp>
      <p:sp>
        <p:nvSpPr>
          <p:cNvPr id="40" name="TextBox 39"/>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
        <p:nvSpPr>
          <p:cNvPr id="18" name="Rectangle 17"/>
          <p:cNvSpPr/>
          <p:nvPr/>
        </p:nvSpPr>
        <p:spPr>
          <a:xfrm>
            <a:off x="8292002" y="4191000"/>
            <a:ext cx="563619" cy="16193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400"/>
            <a:r>
              <a:rPr lang="en-US" sz="1300" b="1" dirty="0" smtClean="0">
                <a:solidFill>
                  <a:prstClr val="black"/>
                </a:solidFill>
              </a:rPr>
              <a:t>Clinical Clusters/</a:t>
            </a:r>
            <a:br>
              <a:rPr lang="en-US" sz="1300" b="1" dirty="0" smtClean="0">
                <a:solidFill>
                  <a:prstClr val="black"/>
                </a:solidFill>
              </a:rPr>
            </a:br>
            <a:r>
              <a:rPr lang="en-US" sz="1300" b="1" dirty="0" smtClean="0">
                <a:solidFill>
                  <a:prstClr val="black"/>
                </a:solidFill>
              </a:rPr>
              <a:t>Academic Component</a:t>
            </a:r>
            <a:endParaRPr lang="en-US" sz="1300" b="1" dirty="0">
              <a:solidFill>
                <a:prstClr val="black"/>
              </a:solidFill>
            </a:endParaRPr>
          </a:p>
        </p:txBody>
      </p:sp>
      <p:sp>
        <p:nvSpPr>
          <p:cNvPr id="20" name="Rectangle 19"/>
          <p:cNvSpPr/>
          <p:nvPr/>
        </p:nvSpPr>
        <p:spPr>
          <a:xfrm>
            <a:off x="8292004" y="2406384"/>
            <a:ext cx="563617" cy="169301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400"/>
            <a:r>
              <a:rPr lang="en-US" sz="1300" b="1" dirty="0" smtClean="0">
                <a:solidFill>
                  <a:prstClr val="black"/>
                </a:solidFill>
              </a:rPr>
              <a:t>Clerkship/Fieldwork/ Practicum</a:t>
            </a:r>
            <a:endParaRPr lang="en-US" sz="1300" b="1" dirty="0">
              <a:solidFill>
                <a:prstClr val="black"/>
              </a:solidFill>
            </a:endParaRPr>
          </a:p>
        </p:txBody>
      </p:sp>
      <p:sp>
        <p:nvSpPr>
          <p:cNvPr id="21" name="Rectangle 20"/>
          <p:cNvSpPr/>
          <p:nvPr/>
        </p:nvSpPr>
        <p:spPr>
          <a:xfrm>
            <a:off x="8292004" y="597058"/>
            <a:ext cx="563617" cy="17045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400"/>
            <a:r>
              <a:rPr lang="en-US" sz="1300" b="1" dirty="0" smtClean="0">
                <a:solidFill>
                  <a:prstClr val="black"/>
                </a:solidFill>
              </a:rPr>
              <a:t>Residency/New Health Professionals</a:t>
            </a:r>
            <a:endParaRPr lang="en-US" sz="1300" b="1" dirty="0">
              <a:solidFill>
                <a:prstClr val="black"/>
              </a:solidFill>
            </a:endParaRPr>
          </a:p>
        </p:txBody>
      </p:sp>
      <p:sp>
        <p:nvSpPr>
          <p:cNvPr id="26" name="TextBox 25"/>
          <p:cNvSpPr txBox="1"/>
          <p:nvPr/>
        </p:nvSpPr>
        <p:spPr>
          <a:xfrm>
            <a:off x="7335401" y="4507468"/>
            <a:ext cx="1013591" cy="369332"/>
          </a:xfrm>
          <a:prstGeom prst="rect">
            <a:avLst/>
          </a:prstGeom>
          <a:noFill/>
        </p:spPr>
        <p:txBody>
          <a:bodyPr wrap="square" rtlCol="0">
            <a:spAutoFit/>
          </a:bodyPr>
          <a:lstStyle/>
          <a:p>
            <a:pPr defTabSz="914400"/>
            <a:r>
              <a:rPr lang="en-US" b="1" i="1" dirty="0" smtClean="0">
                <a:solidFill>
                  <a:srgbClr val="FF0000"/>
                </a:solidFill>
              </a:rPr>
              <a:t>Simple</a:t>
            </a:r>
            <a:endParaRPr lang="en-US" b="1" i="1" dirty="0">
              <a:solidFill>
                <a:srgbClr val="FF0000"/>
              </a:solidFill>
            </a:endParaRPr>
          </a:p>
        </p:txBody>
      </p:sp>
      <p:sp>
        <p:nvSpPr>
          <p:cNvPr id="41" name="TextBox 40"/>
          <p:cNvSpPr txBox="1"/>
          <p:nvPr/>
        </p:nvSpPr>
        <p:spPr>
          <a:xfrm>
            <a:off x="6705600" y="3048000"/>
            <a:ext cx="1402080" cy="369332"/>
          </a:xfrm>
          <a:prstGeom prst="rect">
            <a:avLst/>
          </a:prstGeom>
          <a:noFill/>
        </p:spPr>
        <p:txBody>
          <a:bodyPr wrap="square" rtlCol="0">
            <a:spAutoFit/>
          </a:bodyPr>
          <a:lstStyle/>
          <a:p>
            <a:pPr defTabSz="914400"/>
            <a:r>
              <a:rPr lang="en-US" b="1" i="1" dirty="0" smtClean="0">
                <a:solidFill>
                  <a:srgbClr val="FF0000"/>
                </a:solidFill>
              </a:rPr>
              <a:t>Complicated</a:t>
            </a:r>
            <a:endParaRPr lang="en-US" b="1" i="1" dirty="0">
              <a:solidFill>
                <a:srgbClr val="FF0000"/>
              </a:solidFill>
            </a:endParaRPr>
          </a:p>
        </p:txBody>
      </p:sp>
      <p:sp>
        <p:nvSpPr>
          <p:cNvPr id="42" name="TextBox 41"/>
          <p:cNvSpPr txBox="1"/>
          <p:nvPr/>
        </p:nvSpPr>
        <p:spPr>
          <a:xfrm>
            <a:off x="6905762" y="1387559"/>
            <a:ext cx="1386242" cy="369332"/>
          </a:xfrm>
          <a:prstGeom prst="rect">
            <a:avLst/>
          </a:prstGeom>
          <a:noFill/>
        </p:spPr>
        <p:txBody>
          <a:bodyPr wrap="square" rtlCol="0">
            <a:spAutoFit/>
          </a:bodyPr>
          <a:lstStyle/>
          <a:p>
            <a:pPr defTabSz="914400"/>
            <a:r>
              <a:rPr lang="en-US" b="1" i="1" dirty="0" smtClean="0">
                <a:solidFill>
                  <a:srgbClr val="FF0000"/>
                </a:solidFill>
              </a:rPr>
              <a:t>Complex</a:t>
            </a:r>
            <a:endParaRPr lang="en-US" b="1" i="1" dirty="0">
              <a:solidFill>
                <a:srgbClr val="FF0000"/>
              </a:solidFill>
            </a:endParaRPr>
          </a:p>
        </p:txBody>
      </p:sp>
      <p:pic>
        <p:nvPicPr>
          <p:cNvPr id="1029" name="Picture 5" descr="C:\Users\cslevin\AppData\Local\Microsoft\Windows\Temporary Internet Files\Content.IE5\FCR2G5TT\MC90043158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0811" y="3124200"/>
            <a:ext cx="575589" cy="575589"/>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TextBox 44"/>
          <p:cNvSpPr txBox="1"/>
          <p:nvPr/>
        </p:nvSpPr>
        <p:spPr>
          <a:xfrm>
            <a:off x="917917" y="2743200"/>
            <a:ext cx="1215683" cy="646331"/>
          </a:xfrm>
          <a:prstGeom prst="rect">
            <a:avLst/>
          </a:prstGeom>
          <a:noFill/>
        </p:spPr>
        <p:txBody>
          <a:bodyPr wrap="square" rtlCol="0">
            <a:spAutoFit/>
          </a:bodyPr>
          <a:lstStyle/>
          <a:p>
            <a:pPr defTabSz="914400"/>
            <a:r>
              <a:rPr lang="en-US" b="1" i="1" dirty="0" smtClean="0">
                <a:solidFill>
                  <a:srgbClr val="FFFF00"/>
                </a:solidFill>
              </a:rPr>
              <a:t>Immersion</a:t>
            </a:r>
            <a:r>
              <a:rPr lang="en-US" dirty="0" smtClean="0">
                <a:solidFill>
                  <a:prstClr val="black"/>
                </a:solidFill>
              </a:rPr>
              <a:t>	</a:t>
            </a:r>
            <a:endParaRPr lang="en-US" dirty="0">
              <a:solidFill>
                <a:prstClr val="black"/>
              </a:solidFill>
            </a:endParaRPr>
          </a:p>
        </p:txBody>
      </p:sp>
      <p:sp>
        <p:nvSpPr>
          <p:cNvPr id="47" name="TextBox 46"/>
          <p:cNvSpPr txBox="1"/>
          <p:nvPr/>
        </p:nvSpPr>
        <p:spPr>
          <a:xfrm>
            <a:off x="897408" y="3687074"/>
            <a:ext cx="1083792" cy="369332"/>
          </a:xfrm>
          <a:prstGeom prst="rect">
            <a:avLst/>
          </a:prstGeom>
          <a:noFill/>
        </p:spPr>
        <p:txBody>
          <a:bodyPr wrap="square" rtlCol="0">
            <a:spAutoFit/>
          </a:bodyPr>
          <a:lstStyle/>
          <a:p>
            <a:pPr defTabSz="914400"/>
            <a:r>
              <a:rPr lang="en-US" b="1" i="1" dirty="0" smtClean="0">
                <a:solidFill>
                  <a:srgbClr val="FFFF00"/>
                </a:solidFill>
              </a:rPr>
              <a:t>Exposure</a:t>
            </a:r>
            <a:endParaRPr lang="en-US" b="1" i="1" dirty="0">
              <a:solidFill>
                <a:srgbClr val="FFFF00"/>
              </a:solidFill>
            </a:endParaRPr>
          </a:p>
        </p:txBody>
      </p:sp>
    </p:spTree>
    <p:extLst>
      <p:ext uri="{BB962C8B-B14F-4D97-AF65-F5344CB8AC3E}">
        <p14:creationId xmlns:p14="http://schemas.microsoft.com/office/powerpoint/2010/main" xmlns="" val="125072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heel(1)">
                                      <p:cBhvr>
                                        <p:cTn id="7"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73291" y="914400"/>
            <a:ext cx="7459748" cy="4876801"/>
          </a:xfrm>
          <a:prstGeom prst="triangle">
            <a:avLst>
              <a:gd name="adj" fmla="val 5062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1F497D"/>
              </a:solidFill>
            </a:endParaRPr>
          </a:p>
        </p:txBody>
      </p:sp>
      <p:cxnSp>
        <p:nvCxnSpPr>
          <p:cNvPr id="19" name="Straight Connector 18"/>
          <p:cNvCxnSpPr/>
          <p:nvPr/>
        </p:nvCxnSpPr>
        <p:spPr>
          <a:xfrm>
            <a:off x="3124200" y="2590800"/>
            <a:ext cx="2621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240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400" y="2590800"/>
            <a:ext cx="1905000" cy="3200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709203" y="2590800"/>
            <a:ext cx="1024597"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09203" y="5334000"/>
            <a:ext cx="3505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181600" y="2590800"/>
            <a:ext cx="1032803" cy="2743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689317" y="2588455"/>
            <a:ext cx="2729132" cy="3207434"/>
          </a:xfrm>
          <a:custGeom>
            <a:avLst/>
            <a:gdLst>
              <a:gd name="connsiteX0" fmla="*/ 2489981 w 2729132"/>
              <a:gd name="connsiteY0" fmla="*/ 0 h 3207434"/>
              <a:gd name="connsiteX1" fmla="*/ 0 w 2729132"/>
              <a:gd name="connsiteY1" fmla="*/ 3193367 h 3207434"/>
              <a:gd name="connsiteX2" fmla="*/ 844061 w 2729132"/>
              <a:gd name="connsiteY2" fmla="*/ 3207434 h 3207434"/>
              <a:gd name="connsiteX3" fmla="*/ 2729132 w 2729132"/>
              <a:gd name="connsiteY3" fmla="*/ 14068 h 3207434"/>
              <a:gd name="connsiteX4" fmla="*/ 2489981 w 2729132"/>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2" h="3207434">
                <a:moveTo>
                  <a:pt x="2489981" y="0"/>
                </a:moveTo>
                <a:lnTo>
                  <a:pt x="0" y="3193367"/>
                </a:lnTo>
                <a:lnTo>
                  <a:pt x="844061" y="3207434"/>
                </a:lnTo>
                <a:lnTo>
                  <a:pt x="2729132" y="14068"/>
                </a:lnTo>
                <a:lnTo>
                  <a:pt x="2489981" y="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Rectangle 3"/>
          <p:cNvSpPr/>
          <p:nvPr/>
        </p:nvSpPr>
        <p:spPr>
          <a:xfrm>
            <a:off x="3962400" y="2588455"/>
            <a:ext cx="990600" cy="274554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pc="700" dirty="0">
              <a:solidFill>
                <a:prstClr val="white"/>
              </a:solidFill>
            </a:endParaRPr>
          </a:p>
        </p:txBody>
      </p:sp>
      <p:sp>
        <p:nvSpPr>
          <p:cNvPr id="5" name="Freeform 4"/>
          <p:cNvSpPr/>
          <p:nvPr/>
        </p:nvSpPr>
        <p:spPr>
          <a:xfrm>
            <a:off x="5500467" y="2574387"/>
            <a:ext cx="2632571" cy="3235569"/>
          </a:xfrm>
          <a:custGeom>
            <a:avLst/>
            <a:gdLst>
              <a:gd name="connsiteX0" fmla="*/ 0 w 2630658"/>
              <a:gd name="connsiteY0" fmla="*/ 0 h 3207434"/>
              <a:gd name="connsiteX1" fmla="*/ 225083 w 2630658"/>
              <a:gd name="connsiteY1" fmla="*/ 14067 h 3207434"/>
              <a:gd name="connsiteX2" fmla="*/ 2630658 w 2630658"/>
              <a:gd name="connsiteY2" fmla="*/ 3207434 h 3207434"/>
              <a:gd name="connsiteX3" fmla="*/ 1899138 w 2630658"/>
              <a:gd name="connsiteY3" fmla="*/ 3207434 h 3207434"/>
              <a:gd name="connsiteX4" fmla="*/ 0 w 2630658"/>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58" h="3207434">
                <a:moveTo>
                  <a:pt x="0" y="0"/>
                </a:moveTo>
                <a:lnTo>
                  <a:pt x="225083" y="14067"/>
                </a:lnTo>
                <a:lnTo>
                  <a:pt x="2630658" y="3207434"/>
                </a:lnTo>
                <a:lnTo>
                  <a:pt x="1899138" y="3207434"/>
                </a:lnTo>
                <a:lnTo>
                  <a:pt x="0"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Freeform 7"/>
          <p:cNvSpPr/>
          <p:nvPr/>
        </p:nvSpPr>
        <p:spPr>
          <a:xfrm>
            <a:off x="4965895" y="2588455"/>
            <a:ext cx="1252025" cy="2757268"/>
          </a:xfrm>
          <a:custGeom>
            <a:avLst/>
            <a:gdLst>
              <a:gd name="connsiteX0" fmla="*/ 0 w 1252025"/>
              <a:gd name="connsiteY0" fmla="*/ 0 h 2757268"/>
              <a:gd name="connsiteX1" fmla="*/ 225083 w 1252025"/>
              <a:gd name="connsiteY1" fmla="*/ 0 h 2757268"/>
              <a:gd name="connsiteX2" fmla="*/ 1252025 w 1252025"/>
              <a:gd name="connsiteY2" fmla="*/ 2757268 h 2757268"/>
              <a:gd name="connsiteX3" fmla="*/ 0 w 1252025"/>
              <a:gd name="connsiteY3" fmla="*/ 2743200 h 2757268"/>
              <a:gd name="connsiteX4" fmla="*/ 0 w 1252025"/>
              <a:gd name="connsiteY4" fmla="*/ 0 h 27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5" h="2757268">
                <a:moveTo>
                  <a:pt x="0" y="0"/>
                </a:moveTo>
                <a:lnTo>
                  <a:pt x="225083" y="0"/>
                </a:lnTo>
                <a:lnTo>
                  <a:pt x="1252025" y="2757268"/>
                </a:lnTo>
                <a:lnTo>
                  <a:pt x="0" y="2743200"/>
                </a:lnTo>
                <a:lnTo>
                  <a:pt x="0" y="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Freeform 8"/>
          <p:cNvSpPr/>
          <p:nvPr/>
        </p:nvSpPr>
        <p:spPr>
          <a:xfrm>
            <a:off x="2715065" y="2574388"/>
            <a:ext cx="1252024" cy="2757267"/>
          </a:xfrm>
          <a:custGeom>
            <a:avLst/>
            <a:gdLst>
              <a:gd name="connsiteX0" fmla="*/ 1012873 w 1252024"/>
              <a:gd name="connsiteY0" fmla="*/ 0 h 2757267"/>
              <a:gd name="connsiteX1" fmla="*/ 1237957 w 1252024"/>
              <a:gd name="connsiteY1" fmla="*/ 14067 h 2757267"/>
              <a:gd name="connsiteX2" fmla="*/ 1252024 w 1252024"/>
              <a:gd name="connsiteY2" fmla="*/ 2757267 h 2757267"/>
              <a:gd name="connsiteX3" fmla="*/ 0 w 1252024"/>
              <a:gd name="connsiteY3" fmla="*/ 2757267 h 2757267"/>
              <a:gd name="connsiteX4" fmla="*/ 1012873 w 1252024"/>
              <a:gd name="connsiteY4" fmla="*/ 0 h 275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24" h="2757267">
                <a:moveTo>
                  <a:pt x="1012873" y="0"/>
                </a:moveTo>
                <a:lnTo>
                  <a:pt x="1237957" y="14067"/>
                </a:lnTo>
                <a:lnTo>
                  <a:pt x="1252024" y="2757267"/>
                </a:lnTo>
                <a:lnTo>
                  <a:pt x="0" y="2757267"/>
                </a:lnTo>
                <a:lnTo>
                  <a:pt x="1012873"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p:nvPr/>
        </p:nvSpPr>
        <p:spPr>
          <a:xfrm>
            <a:off x="1547446" y="2574388"/>
            <a:ext cx="5852160" cy="3235569"/>
          </a:xfrm>
          <a:custGeom>
            <a:avLst/>
            <a:gdLst>
              <a:gd name="connsiteX0" fmla="*/ 1885071 w 5852160"/>
              <a:gd name="connsiteY0" fmla="*/ 0 h 3235569"/>
              <a:gd name="connsiteX1" fmla="*/ 2180492 w 5852160"/>
              <a:gd name="connsiteY1" fmla="*/ 28135 h 3235569"/>
              <a:gd name="connsiteX2" fmla="*/ 1181686 w 5852160"/>
              <a:gd name="connsiteY2" fmla="*/ 2757267 h 3235569"/>
              <a:gd name="connsiteX3" fmla="*/ 4656406 w 5852160"/>
              <a:gd name="connsiteY3" fmla="*/ 2757267 h 3235569"/>
              <a:gd name="connsiteX4" fmla="*/ 3657600 w 5852160"/>
              <a:gd name="connsiteY4" fmla="*/ 0 h 3235569"/>
              <a:gd name="connsiteX5" fmla="*/ 3938954 w 5852160"/>
              <a:gd name="connsiteY5" fmla="*/ 14067 h 3235569"/>
              <a:gd name="connsiteX6" fmla="*/ 5852160 w 5852160"/>
              <a:gd name="connsiteY6" fmla="*/ 3235569 h 3235569"/>
              <a:gd name="connsiteX7" fmla="*/ 0 w 5852160"/>
              <a:gd name="connsiteY7" fmla="*/ 3221501 h 3235569"/>
              <a:gd name="connsiteX8" fmla="*/ 1885071 w 5852160"/>
              <a:gd name="connsiteY8" fmla="*/ 0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160" h="3235569">
                <a:moveTo>
                  <a:pt x="1885071" y="0"/>
                </a:moveTo>
                <a:lnTo>
                  <a:pt x="2180492" y="28135"/>
                </a:lnTo>
                <a:lnTo>
                  <a:pt x="1181686" y="2757267"/>
                </a:lnTo>
                <a:lnTo>
                  <a:pt x="4656406" y="2757267"/>
                </a:lnTo>
                <a:lnTo>
                  <a:pt x="3657600" y="0"/>
                </a:lnTo>
                <a:lnTo>
                  <a:pt x="3938954" y="14067"/>
                </a:lnTo>
                <a:lnTo>
                  <a:pt x="5852160" y="3235569"/>
                </a:lnTo>
                <a:lnTo>
                  <a:pt x="0" y="3221501"/>
                </a:lnTo>
                <a:lnTo>
                  <a:pt x="1885071" y="0"/>
                </a:ln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Freeform 10"/>
          <p:cNvSpPr/>
          <p:nvPr/>
        </p:nvSpPr>
        <p:spPr>
          <a:xfrm>
            <a:off x="3137095" y="900332"/>
            <a:ext cx="2560320" cy="1688123"/>
          </a:xfrm>
          <a:custGeom>
            <a:avLst/>
            <a:gdLst>
              <a:gd name="connsiteX0" fmla="*/ 1308296 w 2560320"/>
              <a:gd name="connsiteY0" fmla="*/ 0 h 1688123"/>
              <a:gd name="connsiteX1" fmla="*/ 42203 w 2560320"/>
              <a:gd name="connsiteY1" fmla="*/ 1645920 h 1688123"/>
              <a:gd name="connsiteX2" fmla="*/ 0 w 2560320"/>
              <a:gd name="connsiteY2" fmla="*/ 1688123 h 1688123"/>
              <a:gd name="connsiteX3" fmla="*/ 2560320 w 2560320"/>
              <a:gd name="connsiteY3" fmla="*/ 1674056 h 1688123"/>
              <a:gd name="connsiteX4" fmla="*/ 1308296 w 2560320"/>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1688123">
                <a:moveTo>
                  <a:pt x="1308296" y="0"/>
                </a:moveTo>
                <a:lnTo>
                  <a:pt x="42203" y="1645920"/>
                </a:lnTo>
                <a:lnTo>
                  <a:pt x="0" y="1688123"/>
                </a:lnTo>
                <a:lnTo>
                  <a:pt x="2560320" y="1674056"/>
                </a:lnTo>
                <a:lnTo>
                  <a:pt x="1308296" y="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extBox 1"/>
          <p:cNvSpPr txBox="1"/>
          <p:nvPr/>
        </p:nvSpPr>
        <p:spPr>
          <a:xfrm rot="18222072">
            <a:off x="231911" y="3894021"/>
            <a:ext cx="4072362" cy="400110"/>
          </a:xfrm>
          <a:prstGeom prst="rect">
            <a:avLst/>
          </a:prstGeom>
          <a:noFill/>
        </p:spPr>
        <p:txBody>
          <a:bodyPr wrap="square" rtlCol="0">
            <a:spAutoFit/>
          </a:bodyPr>
          <a:lstStyle/>
          <a:p>
            <a:pPr defTabSz="914400"/>
            <a:r>
              <a:rPr lang="en-US" sz="2000" b="1" dirty="0" smtClean="0">
                <a:solidFill>
                  <a:prstClr val="white"/>
                </a:solidFill>
              </a:rPr>
              <a:t>Interprofessional</a:t>
            </a:r>
            <a:r>
              <a:rPr lang="en-US" dirty="0" smtClean="0">
                <a:solidFill>
                  <a:prstClr val="white"/>
                </a:solidFill>
              </a:rPr>
              <a:t> </a:t>
            </a:r>
            <a:r>
              <a:rPr lang="en-US" sz="2000" b="1" dirty="0" smtClean="0">
                <a:solidFill>
                  <a:prstClr val="white"/>
                </a:solidFill>
              </a:rPr>
              <a:t>Communication</a:t>
            </a:r>
            <a:endParaRPr lang="en-US" sz="2000" b="1" dirty="0">
              <a:solidFill>
                <a:prstClr val="white"/>
              </a:solidFill>
            </a:endParaRPr>
          </a:p>
        </p:txBody>
      </p:sp>
      <p:sp>
        <p:nvSpPr>
          <p:cNvPr id="7" name="TextBox 6"/>
          <p:cNvSpPr txBox="1"/>
          <p:nvPr/>
        </p:nvSpPr>
        <p:spPr>
          <a:xfrm rot="3341871">
            <a:off x="4953461" y="4081793"/>
            <a:ext cx="3598853" cy="400110"/>
          </a:xfrm>
          <a:prstGeom prst="rect">
            <a:avLst/>
          </a:prstGeom>
          <a:noFill/>
        </p:spPr>
        <p:txBody>
          <a:bodyPr wrap="square" rtlCol="0">
            <a:spAutoFit/>
          </a:bodyPr>
          <a:lstStyle/>
          <a:p>
            <a:pPr defTabSz="914400"/>
            <a:r>
              <a:rPr lang="en-US" sz="2000" b="1" dirty="0" smtClean="0">
                <a:solidFill>
                  <a:prstClr val="white"/>
                </a:solidFill>
              </a:rPr>
              <a:t>Patient &amp; Family Focused Care</a:t>
            </a:r>
            <a:endParaRPr lang="en-US" sz="2000" b="1" dirty="0">
              <a:solidFill>
                <a:prstClr val="white"/>
              </a:solidFill>
            </a:endParaRPr>
          </a:p>
        </p:txBody>
      </p:sp>
      <p:sp>
        <p:nvSpPr>
          <p:cNvPr id="14" name="TextBox 13"/>
          <p:cNvSpPr txBox="1"/>
          <p:nvPr/>
        </p:nvSpPr>
        <p:spPr>
          <a:xfrm rot="17393902">
            <a:off x="2216172" y="3715775"/>
            <a:ext cx="2696307" cy="400110"/>
          </a:xfrm>
          <a:prstGeom prst="rect">
            <a:avLst/>
          </a:prstGeom>
          <a:noFill/>
        </p:spPr>
        <p:txBody>
          <a:bodyPr wrap="square" rtlCol="0">
            <a:spAutoFit/>
          </a:bodyPr>
          <a:lstStyle/>
          <a:p>
            <a:pPr defTabSz="914400"/>
            <a:r>
              <a:rPr lang="en-US" sz="2000" b="1" dirty="0" smtClean="0">
                <a:solidFill>
                  <a:prstClr val="black"/>
                </a:solidFill>
              </a:rPr>
              <a:t>Team Function</a:t>
            </a:r>
            <a:endParaRPr lang="en-US" sz="2000" b="1" dirty="0">
              <a:solidFill>
                <a:prstClr val="black"/>
              </a:solidFill>
            </a:endParaRPr>
          </a:p>
        </p:txBody>
      </p:sp>
      <p:sp>
        <p:nvSpPr>
          <p:cNvPr id="13" name="TextBox 12"/>
          <p:cNvSpPr txBox="1"/>
          <p:nvPr/>
        </p:nvSpPr>
        <p:spPr>
          <a:xfrm>
            <a:off x="4191000" y="2406385"/>
            <a:ext cx="492443" cy="2927615"/>
          </a:xfrm>
          <a:prstGeom prst="rect">
            <a:avLst/>
          </a:prstGeom>
          <a:noFill/>
        </p:spPr>
        <p:txBody>
          <a:bodyPr vert="vert270" wrap="square" rtlCol="0">
            <a:spAutoFit/>
          </a:bodyPr>
          <a:lstStyle/>
          <a:p>
            <a:pPr defTabSz="914400"/>
            <a:r>
              <a:rPr lang="en-US" sz="2000" b="1" dirty="0" smtClean="0">
                <a:solidFill>
                  <a:prstClr val="black"/>
                </a:solidFill>
              </a:rPr>
              <a:t>Collaborative Leadershi</a:t>
            </a:r>
            <a:r>
              <a:rPr lang="en-US" sz="2000" b="1" dirty="0">
                <a:solidFill>
                  <a:prstClr val="black"/>
                </a:solidFill>
              </a:rPr>
              <a:t>p</a:t>
            </a:r>
          </a:p>
        </p:txBody>
      </p:sp>
      <p:sp>
        <p:nvSpPr>
          <p:cNvPr id="15" name="TextBox 14"/>
          <p:cNvSpPr txBox="1"/>
          <p:nvPr/>
        </p:nvSpPr>
        <p:spPr>
          <a:xfrm rot="4184923">
            <a:off x="4413050" y="4183820"/>
            <a:ext cx="2310342" cy="400110"/>
          </a:xfrm>
          <a:prstGeom prst="rect">
            <a:avLst/>
          </a:prstGeom>
          <a:noFill/>
        </p:spPr>
        <p:txBody>
          <a:bodyPr wrap="square" rtlCol="0">
            <a:spAutoFit/>
          </a:bodyPr>
          <a:lstStyle/>
          <a:p>
            <a:pPr defTabSz="914400"/>
            <a:r>
              <a:rPr lang="en-US" sz="2000" b="1" dirty="0" smtClean="0">
                <a:solidFill>
                  <a:prstClr val="black"/>
                </a:solidFill>
              </a:rPr>
              <a:t>Conflict Resolution</a:t>
            </a:r>
            <a:endParaRPr lang="en-US" sz="2000" b="1" dirty="0">
              <a:solidFill>
                <a:prstClr val="black"/>
              </a:solidFill>
            </a:endParaRPr>
          </a:p>
        </p:txBody>
      </p:sp>
      <p:sp>
        <p:nvSpPr>
          <p:cNvPr id="28" name="Up Arrow 27"/>
          <p:cNvSpPr/>
          <p:nvPr/>
        </p:nvSpPr>
        <p:spPr>
          <a:xfrm>
            <a:off x="152399" y="838201"/>
            <a:ext cx="621034" cy="4953000"/>
          </a:xfrm>
          <a:prstGeom prst="up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0" name="TextBox 29"/>
          <p:cNvSpPr txBox="1"/>
          <p:nvPr/>
        </p:nvSpPr>
        <p:spPr>
          <a:xfrm>
            <a:off x="193357" y="1295400"/>
            <a:ext cx="492443" cy="3889935"/>
          </a:xfrm>
          <a:prstGeom prst="rect">
            <a:avLst/>
          </a:prstGeom>
          <a:noFill/>
        </p:spPr>
        <p:txBody>
          <a:bodyPr vert="vert270" wrap="square" rtlCol="0">
            <a:spAutoFit/>
          </a:bodyPr>
          <a:lstStyle/>
          <a:p>
            <a:pPr defTabSz="914400"/>
            <a:r>
              <a:rPr lang="en-US" sz="2000" b="1" spc="600" dirty="0" smtClean="0">
                <a:solidFill>
                  <a:prstClr val="black"/>
                </a:solidFill>
                <a:cs typeface="Aharoni" pitchFamily="2" charset="-79"/>
              </a:rPr>
              <a:t>Attitudinal Change</a:t>
            </a:r>
            <a:endParaRPr lang="en-US" sz="2000" b="1" spc="600" dirty="0">
              <a:solidFill>
                <a:prstClr val="black"/>
              </a:solidFill>
              <a:cs typeface="Aharoni" pitchFamily="2" charset="-79"/>
            </a:endParaRPr>
          </a:p>
        </p:txBody>
      </p:sp>
      <p:sp>
        <p:nvSpPr>
          <p:cNvPr id="31" name="TextBox 30"/>
          <p:cNvSpPr txBox="1"/>
          <p:nvPr/>
        </p:nvSpPr>
        <p:spPr>
          <a:xfrm>
            <a:off x="3137095" y="5410200"/>
            <a:ext cx="2806505" cy="400110"/>
          </a:xfrm>
          <a:prstGeom prst="rect">
            <a:avLst/>
          </a:prstGeom>
          <a:noFill/>
        </p:spPr>
        <p:txBody>
          <a:bodyPr wrap="square" rtlCol="0">
            <a:spAutoFit/>
          </a:bodyPr>
          <a:lstStyle/>
          <a:p>
            <a:pPr algn="ctr" defTabSz="914400"/>
            <a:r>
              <a:rPr lang="en-US" sz="2000" b="1" dirty="0" smtClean="0">
                <a:solidFill>
                  <a:prstClr val="black"/>
                </a:solidFill>
              </a:rPr>
              <a:t>Role Clarification</a:t>
            </a:r>
            <a:endParaRPr lang="en-US" sz="2000" b="1" dirty="0">
              <a:solidFill>
                <a:prstClr val="black"/>
              </a:solidFill>
            </a:endParaRPr>
          </a:p>
        </p:txBody>
      </p:sp>
      <p:cxnSp>
        <p:nvCxnSpPr>
          <p:cNvPr id="32" name="Straight Connector 31"/>
          <p:cNvCxnSpPr/>
          <p:nvPr/>
        </p:nvCxnSpPr>
        <p:spPr>
          <a:xfrm>
            <a:off x="971858" y="2362200"/>
            <a:ext cx="6960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71858" y="4191000"/>
            <a:ext cx="6960370" cy="13510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35457" y="1959114"/>
            <a:ext cx="2227143" cy="677108"/>
          </a:xfrm>
          <a:prstGeom prst="rect">
            <a:avLst/>
          </a:prstGeom>
          <a:noFill/>
        </p:spPr>
        <p:txBody>
          <a:bodyPr wrap="square" rtlCol="0">
            <a:spAutoFit/>
          </a:bodyPr>
          <a:lstStyle/>
          <a:p>
            <a:pPr algn="ctr" defTabSz="914400"/>
            <a:r>
              <a:rPr lang="en-US" sz="1900" b="1" dirty="0" smtClean="0">
                <a:solidFill>
                  <a:prstClr val="white"/>
                </a:solidFill>
              </a:rPr>
              <a:t>Interprofessional Collaboration</a:t>
            </a:r>
            <a:endParaRPr lang="en-US" sz="1900" b="1" dirty="0">
              <a:solidFill>
                <a:prstClr val="white"/>
              </a:solidFill>
            </a:endParaRPr>
          </a:p>
        </p:txBody>
      </p:sp>
      <p:sp>
        <p:nvSpPr>
          <p:cNvPr id="39" name="TextBox 38"/>
          <p:cNvSpPr txBox="1"/>
          <p:nvPr/>
        </p:nvSpPr>
        <p:spPr>
          <a:xfrm>
            <a:off x="746374" y="1942945"/>
            <a:ext cx="1234826" cy="369332"/>
          </a:xfrm>
          <a:prstGeom prst="rect">
            <a:avLst/>
          </a:prstGeom>
          <a:noFill/>
        </p:spPr>
        <p:txBody>
          <a:bodyPr wrap="square" rtlCol="0">
            <a:spAutoFit/>
          </a:bodyPr>
          <a:lstStyle/>
          <a:p>
            <a:pPr algn="ctr" defTabSz="914400"/>
            <a:r>
              <a:rPr lang="en-US" b="1" i="1" dirty="0" smtClean="0">
                <a:solidFill>
                  <a:srgbClr val="FFFF00"/>
                </a:solidFill>
              </a:rPr>
              <a:t>Mastery</a:t>
            </a:r>
            <a:endParaRPr lang="en-US" b="1" i="1" dirty="0">
              <a:solidFill>
                <a:srgbClr val="FFFF00"/>
              </a:solidFill>
            </a:endParaRPr>
          </a:p>
        </p:txBody>
      </p:sp>
      <p:sp>
        <p:nvSpPr>
          <p:cNvPr id="40" name="TextBox 39"/>
          <p:cNvSpPr txBox="1"/>
          <p:nvPr/>
        </p:nvSpPr>
        <p:spPr>
          <a:xfrm>
            <a:off x="673290" y="196948"/>
            <a:ext cx="8013509" cy="400110"/>
          </a:xfrm>
          <a:prstGeom prst="rect">
            <a:avLst/>
          </a:prstGeom>
          <a:noFill/>
        </p:spPr>
        <p:txBody>
          <a:bodyPr wrap="square" rtlCol="0">
            <a:spAutoFit/>
          </a:bodyPr>
          <a:lstStyle/>
          <a:p>
            <a:pPr algn="ctr" defTabSz="914400"/>
            <a:r>
              <a:rPr lang="en-US" sz="2000" b="1" dirty="0" smtClean="0">
                <a:solidFill>
                  <a:srgbClr val="FFFF00"/>
                </a:solidFill>
              </a:rPr>
              <a:t>A Framework for Interprofessional Education in Health Programs</a:t>
            </a:r>
            <a:endParaRPr lang="en-US" sz="2000" b="1" dirty="0">
              <a:solidFill>
                <a:srgbClr val="FFFF00"/>
              </a:solidFill>
            </a:endParaRPr>
          </a:p>
        </p:txBody>
      </p:sp>
      <p:sp>
        <p:nvSpPr>
          <p:cNvPr id="18" name="Rectangle 17"/>
          <p:cNvSpPr/>
          <p:nvPr/>
        </p:nvSpPr>
        <p:spPr>
          <a:xfrm>
            <a:off x="8292002" y="4191000"/>
            <a:ext cx="563619" cy="16193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400"/>
            <a:r>
              <a:rPr lang="en-US" sz="1300" b="1" dirty="0" smtClean="0">
                <a:solidFill>
                  <a:prstClr val="black"/>
                </a:solidFill>
              </a:rPr>
              <a:t>Clinical Clusters/</a:t>
            </a:r>
            <a:br>
              <a:rPr lang="en-US" sz="1300" b="1" dirty="0" smtClean="0">
                <a:solidFill>
                  <a:prstClr val="black"/>
                </a:solidFill>
              </a:rPr>
            </a:br>
            <a:r>
              <a:rPr lang="en-US" sz="1300" b="1" dirty="0" smtClean="0">
                <a:solidFill>
                  <a:prstClr val="black"/>
                </a:solidFill>
              </a:rPr>
              <a:t>Academic Component</a:t>
            </a:r>
            <a:endParaRPr lang="en-US" sz="1300" b="1" dirty="0">
              <a:solidFill>
                <a:prstClr val="black"/>
              </a:solidFill>
            </a:endParaRPr>
          </a:p>
        </p:txBody>
      </p:sp>
      <p:sp>
        <p:nvSpPr>
          <p:cNvPr id="20" name="Rectangle 19"/>
          <p:cNvSpPr/>
          <p:nvPr/>
        </p:nvSpPr>
        <p:spPr>
          <a:xfrm>
            <a:off x="8292004" y="2406384"/>
            <a:ext cx="563617" cy="169301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400"/>
            <a:r>
              <a:rPr lang="en-US" sz="1300" b="1" dirty="0" smtClean="0">
                <a:solidFill>
                  <a:prstClr val="black"/>
                </a:solidFill>
              </a:rPr>
              <a:t>Clerkship/Fieldwork/ Practicum</a:t>
            </a:r>
            <a:endParaRPr lang="en-US" sz="1300" b="1" dirty="0">
              <a:solidFill>
                <a:prstClr val="black"/>
              </a:solidFill>
            </a:endParaRPr>
          </a:p>
        </p:txBody>
      </p:sp>
      <p:sp>
        <p:nvSpPr>
          <p:cNvPr id="21" name="Rectangle 20"/>
          <p:cNvSpPr/>
          <p:nvPr/>
        </p:nvSpPr>
        <p:spPr>
          <a:xfrm>
            <a:off x="8292004" y="597058"/>
            <a:ext cx="563617" cy="17045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14400"/>
            <a:r>
              <a:rPr lang="en-US" sz="1300" b="1" dirty="0" smtClean="0">
                <a:solidFill>
                  <a:prstClr val="black"/>
                </a:solidFill>
              </a:rPr>
              <a:t>Residency/New Health Professionals</a:t>
            </a:r>
            <a:endParaRPr lang="en-US" sz="1300" b="1" dirty="0">
              <a:solidFill>
                <a:prstClr val="black"/>
              </a:solidFill>
            </a:endParaRPr>
          </a:p>
        </p:txBody>
      </p:sp>
      <p:sp>
        <p:nvSpPr>
          <p:cNvPr id="26" name="TextBox 25"/>
          <p:cNvSpPr txBox="1"/>
          <p:nvPr/>
        </p:nvSpPr>
        <p:spPr>
          <a:xfrm>
            <a:off x="7335401" y="4507468"/>
            <a:ext cx="1013591" cy="369332"/>
          </a:xfrm>
          <a:prstGeom prst="rect">
            <a:avLst/>
          </a:prstGeom>
          <a:noFill/>
        </p:spPr>
        <p:txBody>
          <a:bodyPr wrap="square" rtlCol="0">
            <a:spAutoFit/>
          </a:bodyPr>
          <a:lstStyle/>
          <a:p>
            <a:pPr defTabSz="914400"/>
            <a:r>
              <a:rPr lang="en-US" b="1" i="1" dirty="0" smtClean="0">
                <a:solidFill>
                  <a:srgbClr val="FF0000"/>
                </a:solidFill>
              </a:rPr>
              <a:t>Simple</a:t>
            </a:r>
            <a:endParaRPr lang="en-US" b="1" i="1" dirty="0">
              <a:solidFill>
                <a:srgbClr val="FF0000"/>
              </a:solidFill>
            </a:endParaRPr>
          </a:p>
        </p:txBody>
      </p:sp>
      <p:sp>
        <p:nvSpPr>
          <p:cNvPr id="41" name="TextBox 40"/>
          <p:cNvSpPr txBox="1"/>
          <p:nvPr/>
        </p:nvSpPr>
        <p:spPr>
          <a:xfrm>
            <a:off x="6705600" y="3048000"/>
            <a:ext cx="1402080" cy="369332"/>
          </a:xfrm>
          <a:prstGeom prst="rect">
            <a:avLst/>
          </a:prstGeom>
          <a:noFill/>
        </p:spPr>
        <p:txBody>
          <a:bodyPr wrap="square" rtlCol="0">
            <a:spAutoFit/>
          </a:bodyPr>
          <a:lstStyle/>
          <a:p>
            <a:pPr defTabSz="914400"/>
            <a:r>
              <a:rPr lang="en-US" b="1" i="1" dirty="0" smtClean="0">
                <a:solidFill>
                  <a:srgbClr val="FF0000"/>
                </a:solidFill>
              </a:rPr>
              <a:t>Complicated</a:t>
            </a:r>
            <a:endParaRPr lang="en-US" b="1" i="1" dirty="0">
              <a:solidFill>
                <a:srgbClr val="FF0000"/>
              </a:solidFill>
            </a:endParaRPr>
          </a:p>
        </p:txBody>
      </p:sp>
      <p:sp>
        <p:nvSpPr>
          <p:cNvPr id="42" name="TextBox 41"/>
          <p:cNvSpPr txBox="1"/>
          <p:nvPr/>
        </p:nvSpPr>
        <p:spPr>
          <a:xfrm>
            <a:off x="6947647" y="1387559"/>
            <a:ext cx="1144195" cy="369332"/>
          </a:xfrm>
          <a:prstGeom prst="rect">
            <a:avLst/>
          </a:prstGeom>
          <a:noFill/>
        </p:spPr>
        <p:txBody>
          <a:bodyPr wrap="square" rtlCol="0">
            <a:spAutoFit/>
          </a:bodyPr>
          <a:lstStyle/>
          <a:p>
            <a:pPr defTabSz="914400"/>
            <a:r>
              <a:rPr lang="en-US" b="1" i="1" dirty="0" smtClean="0">
                <a:solidFill>
                  <a:srgbClr val="FF0000"/>
                </a:solidFill>
              </a:rPr>
              <a:t>Complex</a:t>
            </a:r>
            <a:endParaRPr lang="en-US" b="1" i="1" dirty="0">
              <a:solidFill>
                <a:srgbClr val="FF0000"/>
              </a:solidFill>
            </a:endParaRPr>
          </a:p>
        </p:txBody>
      </p:sp>
      <p:pic>
        <p:nvPicPr>
          <p:cNvPr id="1029" name="Picture 5" descr="C:\Users\cslevin\AppData\Local\Microsoft\Windows\Temporary Internet Files\Content.IE5\FCR2G5TT\MC90043158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0811" y="3124200"/>
            <a:ext cx="575589" cy="575589"/>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TextBox 44"/>
          <p:cNvSpPr txBox="1"/>
          <p:nvPr/>
        </p:nvSpPr>
        <p:spPr>
          <a:xfrm>
            <a:off x="917917" y="2743200"/>
            <a:ext cx="1215683" cy="646331"/>
          </a:xfrm>
          <a:prstGeom prst="rect">
            <a:avLst/>
          </a:prstGeom>
          <a:noFill/>
        </p:spPr>
        <p:txBody>
          <a:bodyPr wrap="square" rtlCol="0">
            <a:spAutoFit/>
          </a:bodyPr>
          <a:lstStyle/>
          <a:p>
            <a:pPr defTabSz="914400"/>
            <a:r>
              <a:rPr lang="en-US" b="1" i="1" dirty="0" smtClean="0">
                <a:solidFill>
                  <a:srgbClr val="FFFF00"/>
                </a:solidFill>
              </a:rPr>
              <a:t>Immersion</a:t>
            </a:r>
            <a:r>
              <a:rPr lang="en-US" dirty="0" smtClean="0">
                <a:solidFill>
                  <a:prstClr val="black"/>
                </a:solidFill>
              </a:rPr>
              <a:t>	</a:t>
            </a:r>
            <a:endParaRPr lang="en-US" dirty="0">
              <a:solidFill>
                <a:prstClr val="black"/>
              </a:solidFill>
            </a:endParaRPr>
          </a:p>
        </p:txBody>
      </p:sp>
      <p:sp>
        <p:nvSpPr>
          <p:cNvPr id="47" name="TextBox 46"/>
          <p:cNvSpPr txBox="1"/>
          <p:nvPr/>
        </p:nvSpPr>
        <p:spPr>
          <a:xfrm>
            <a:off x="897408" y="3687074"/>
            <a:ext cx="1083792" cy="369332"/>
          </a:xfrm>
          <a:prstGeom prst="rect">
            <a:avLst/>
          </a:prstGeom>
          <a:noFill/>
        </p:spPr>
        <p:txBody>
          <a:bodyPr wrap="square" rtlCol="0">
            <a:spAutoFit/>
          </a:bodyPr>
          <a:lstStyle/>
          <a:p>
            <a:pPr defTabSz="914400"/>
            <a:r>
              <a:rPr lang="en-US" b="1" i="1" dirty="0" smtClean="0">
                <a:solidFill>
                  <a:srgbClr val="FFFF00"/>
                </a:solidFill>
              </a:rPr>
              <a:t>Exposure</a:t>
            </a:r>
            <a:endParaRPr lang="en-US" b="1" i="1" dirty="0">
              <a:solidFill>
                <a:srgbClr val="FFFF00"/>
              </a:solidFill>
            </a:endParaRPr>
          </a:p>
        </p:txBody>
      </p:sp>
    </p:spTree>
    <p:extLst>
      <p:ext uri="{BB962C8B-B14F-4D97-AF65-F5344CB8AC3E}">
        <p14:creationId xmlns:p14="http://schemas.microsoft.com/office/powerpoint/2010/main" xmlns="" val="32100705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sz="2000" dirty="0" err="1">
                <a:latin typeface="Times New Roman" panose="02020603050405020304" pitchFamily="18" charset="0"/>
                <a:cs typeface="Times New Roman" panose="02020603050405020304" pitchFamily="18" charset="0"/>
              </a:rPr>
              <a:t>Interprofessional</a:t>
            </a:r>
            <a:r>
              <a:rPr lang="en-US" sz="2000" dirty="0">
                <a:latin typeface="Times New Roman" panose="02020603050405020304" pitchFamily="18" charset="0"/>
                <a:cs typeface="Times New Roman" panose="02020603050405020304" pitchFamily="18" charset="0"/>
              </a:rPr>
              <a:t> collaboration (IPC)</a:t>
            </a:r>
            <a:endParaRPr lang="en-US" sz="2000" dirty="0" smtClean="0">
              <a:latin typeface="Candara" charset="0"/>
              <a:ea typeface="Candara" charset="0"/>
              <a:cs typeface="Candara" charset="0"/>
            </a:endParaRPr>
          </a:p>
          <a:p>
            <a:pPr lvl="1"/>
            <a:r>
              <a:rPr lang="en-US" sz="1800" dirty="0" smtClean="0">
                <a:latin typeface="Candara" charset="0"/>
                <a:ea typeface="Candara" charset="0"/>
                <a:cs typeface="Candara" charset="0"/>
              </a:rPr>
              <a:t>When multiple healthcare workers from different professional backgrounds work together with patients, families, </a:t>
            </a:r>
            <a:r>
              <a:rPr lang="en-US" sz="1800" dirty="0" err="1" smtClean="0">
                <a:latin typeface="Candara" charset="0"/>
                <a:ea typeface="Candara" charset="0"/>
                <a:cs typeface="Candara" charset="0"/>
              </a:rPr>
              <a:t>carers</a:t>
            </a:r>
            <a:r>
              <a:rPr lang="en-US" sz="1800" dirty="0" smtClean="0">
                <a:latin typeface="Candara" charset="0"/>
                <a:ea typeface="Candara" charset="0"/>
                <a:cs typeface="Candara" charset="0"/>
              </a:rPr>
              <a:t>, and communities to deliver the highest quality of care. (WHO 2010)</a:t>
            </a:r>
          </a:p>
          <a:p>
            <a:r>
              <a:rPr lang="en-US" sz="2000" dirty="0" err="1" smtClean="0">
                <a:cs typeface="Times New Roman" panose="02020603050405020304" pitchFamily="18" charset="0"/>
              </a:rPr>
              <a:t>Interprofessionality</a:t>
            </a:r>
            <a:endParaRPr lang="en-US" sz="2000" dirty="0" smtClean="0">
              <a:cs typeface="Times New Roman" panose="02020603050405020304" pitchFamily="18" charset="0"/>
            </a:endParaRPr>
          </a:p>
          <a:p>
            <a:pPr lvl="1"/>
            <a:r>
              <a:rPr lang="en-US" sz="1800" dirty="0">
                <a:cs typeface="Times New Roman" panose="02020603050405020304" pitchFamily="18" charset="0"/>
              </a:rPr>
              <a:t>The process by which professionals reflect on and develop ways of practicing that provides an integrated and cohesive answer to the needs of the client/family/population … involving the continuous interaction and knowledge sharing between professionals and is organized to solve or explore a variety of education and care issues while seeking the patient’s participation … (</a:t>
            </a:r>
            <a:r>
              <a:rPr lang="en-US" sz="1800" dirty="0" err="1">
                <a:cs typeface="Times New Roman" panose="02020603050405020304" pitchFamily="18" charset="0"/>
              </a:rPr>
              <a:t>D’Armour</a:t>
            </a:r>
            <a:r>
              <a:rPr lang="en-US" sz="1800" dirty="0">
                <a:cs typeface="Times New Roman" panose="02020603050405020304" pitchFamily="18" charset="0"/>
              </a:rPr>
              <a:t> &amp; </a:t>
            </a:r>
            <a:r>
              <a:rPr lang="en-US" sz="1800" dirty="0" err="1">
                <a:cs typeface="Times New Roman" panose="02020603050405020304" pitchFamily="18" charset="0"/>
              </a:rPr>
              <a:t>Oandasan</a:t>
            </a:r>
            <a:r>
              <a:rPr lang="en-US" sz="1800" dirty="0">
                <a:cs typeface="Times New Roman" panose="02020603050405020304" pitchFamily="18" charset="0"/>
              </a:rPr>
              <a:t>, 2005, p. 9)</a:t>
            </a:r>
          </a:p>
          <a:p>
            <a:pPr lvl="1"/>
            <a:endParaRPr lang="en-US" sz="1800" dirty="0">
              <a:latin typeface="Candara" charset="0"/>
              <a:ea typeface="Candara" charset="0"/>
              <a:cs typeface="Candara" charset="0"/>
            </a:endParaRPr>
          </a:p>
          <a:p>
            <a:endParaRPr lang="en-US" dirty="0"/>
          </a:p>
        </p:txBody>
      </p:sp>
    </p:spTree>
    <p:extLst>
      <p:ext uri="{BB962C8B-B14F-4D97-AF65-F5344CB8AC3E}">
        <p14:creationId xmlns:p14="http://schemas.microsoft.com/office/powerpoint/2010/main" xmlns="" val="1463057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Health professionals must be educated in  a multidisciplinary environment that will enhance communication and collaboration</a:t>
            </a:r>
          </a:p>
          <a:p>
            <a:r>
              <a:rPr lang="en-US" dirty="0" smtClean="0"/>
              <a:t>Benefits include a greater potential for solving complex problems compared to any one profession acting alone (IOM, 2001)</a:t>
            </a:r>
            <a:endParaRPr lang="en-US" dirty="0"/>
          </a:p>
        </p:txBody>
      </p:sp>
    </p:spTree>
    <p:extLst>
      <p:ext uri="{BB962C8B-B14F-4D97-AF65-F5344CB8AC3E}">
        <p14:creationId xmlns:p14="http://schemas.microsoft.com/office/powerpoint/2010/main" xmlns="" val="1269543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2" y="2211294"/>
            <a:ext cx="7581901" cy="3953436"/>
          </a:xfrm>
        </p:spPr>
        <p:txBody>
          <a:bodyPr/>
          <a:lstStyle/>
          <a:p>
            <a:pPr marL="0" indent="0" algn="ctr">
              <a:buNone/>
            </a:pPr>
            <a:r>
              <a:rPr lang="en-US" sz="5400" dirty="0" smtClean="0"/>
              <a:t>QUESTIONS AND DISCUSSION</a:t>
            </a:r>
          </a:p>
          <a:p>
            <a:endParaRPr lang="en-US" dirty="0"/>
          </a:p>
        </p:txBody>
      </p:sp>
    </p:spTree>
    <p:extLst>
      <p:ext uri="{BB962C8B-B14F-4D97-AF65-F5344CB8AC3E}">
        <p14:creationId xmlns:p14="http://schemas.microsoft.com/office/powerpoint/2010/main" xmlns="" val="3009138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000" dirty="0" smtClean="0"/>
              <a:t>geeta@upm.edu.my</a:t>
            </a:r>
            <a:endParaRPr lang="en-US"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Principles of IPC</a:t>
            </a:r>
            <a:br>
              <a:rPr lang="en-US" dirty="0">
                <a:latin typeface="Times New Roman" panose="02020603050405020304" pitchFamily="18" charset="0"/>
                <a:cs typeface="Times New Roman" panose="02020603050405020304" pitchFamily="18" charset="0"/>
              </a:rPr>
            </a:br>
            <a:endParaRPr lang="en-US" dirty="0"/>
          </a:p>
        </p:txBody>
      </p:sp>
      <p:sp>
        <p:nvSpPr>
          <p:cNvPr id="4" name="Content Placeholder 3"/>
          <p:cNvSpPr>
            <a:spLocks noGrp="1"/>
          </p:cNvSpPr>
          <p:nvPr>
            <p:ph sz="half" idx="1"/>
          </p:nvPr>
        </p:nvSpPr>
        <p:spPr>
          <a:xfrm>
            <a:off x="480447" y="1761565"/>
            <a:ext cx="3987611" cy="4565543"/>
          </a:xfrm>
        </p:spPr>
        <p:txBody>
          <a:bodyPr>
            <a:normAutofit/>
          </a:bodyPr>
          <a:lstStyle/>
          <a:p>
            <a:pPr>
              <a:spcBef>
                <a:spcPts val="0"/>
              </a:spcBef>
              <a:spcAft>
                <a:spcPts val="600"/>
              </a:spcAft>
            </a:pPr>
            <a:r>
              <a:rPr lang="en-US" dirty="0">
                <a:cs typeface="Times New Roman" panose="02020603050405020304" pitchFamily="18" charset="0"/>
              </a:rPr>
              <a:t>Patient and family centered</a:t>
            </a:r>
          </a:p>
          <a:p>
            <a:pPr>
              <a:spcBef>
                <a:spcPts val="0"/>
              </a:spcBef>
              <a:spcAft>
                <a:spcPts val="600"/>
              </a:spcAft>
            </a:pPr>
            <a:r>
              <a:rPr lang="en-US" dirty="0">
                <a:cs typeface="Times New Roman" panose="02020603050405020304" pitchFamily="18" charset="0"/>
              </a:rPr>
              <a:t>Community and population oriented</a:t>
            </a:r>
          </a:p>
          <a:p>
            <a:pPr>
              <a:spcBef>
                <a:spcPts val="0"/>
              </a:spcBef>
              <a:spcAft>
                <a:spcPts val="600"/>
              </a:spcAft>
            </a:pPr>
            <a:r>
              <a:rPr lang="en-US" dirty="0">
                <a:cs typeface="Times New Roman" panose="02020603050405020304" pitchFamily="18" charset="0"/>
              </a:rPr>
              <a:t>Relationship focused</a:t>
            </a:r>
          </a:p>
          <a:p>
            <a:pPr>
              <a:spcBef>
                <a:spcPts val="0"/>
              </a:spcBef>
              <a:spcAft>
                <a:spcPts val="600"/>
              </a:spcAft>
            </a:pPr>
            <a:r>
              <a:rPr lang="en-US" dirty="0">
                <a:cs typeface="Times New Roman" panose="02020603050405020304" pitchFamily="18" charset="0"/>
              </a:rPr>
              <a:t>Process-oriented but outcomes-driven</a:t>
            </a:r>
          </a:p>
          <a:p>
            <a:pPr>
              <a:spcBef>
                <a:spcPts val="0"/>
              </a:spcBef>
              <a:spcAft>
                <a:spcPts val="600"/>
              </a:spcAft>
            </a:pPr>
            <a:r>
              <a:rPr lang="en-US" dirty="0">
                <a:cs typeface="Times New Roman" panose="02020603050405020304" pitchFamily="18" charset="0"/>
              </a:rPr>
              <a:t>Integrated across the learning continuum</a:t>
            </a:r>
          </a:p>
          <a:p>
            <a:pPr>
              <a:spcBef>
                <a:spcPts val="0"/>
              </a:spcBef>
              <a:spcAft>
                <a:spcPts val="600"/>
              </a:spcAft>
            </a:pPr>
            <a:r>
              <a:rPr lang="en-US" dirty="0">
                <a:cs typeface="Times New Roman" panose="02020603050405020304" pitchFamily="18" charset="0"/>
              </a:rPr>
              <a:t>Applicable across professions</a:t>
            </a:r>
          </a:p>
          <a:p>
            <a:pPr>
              <a:spcBef>
                <a:spcPts val="0"/>
              </a:spcBef>
              <a:spcAft>
                <a:spcPts val="600"/>
              </a:spcAft>
            </a:pPr>
            <a:r>
              <a:rPr lang="en-US" dirty="0">
                <a:cs typeface="Times New Roman" panose="02020603050405020304" pitchFamily="18" charset="0"/>
              </a:rPr>
              <a:t>Sensitive to systems context </a:t>
            </a:r>
          </a:p>
          <a:p>
            <a:endParaRPr lang="en-US" dirty="0"/>
          </a:p>
        </p:txBody>
      </p:sp>
      <p:pic>
        <p:nvPicPr>
          <p:cNvPr id="6" name="Content Placeholder 5" descr="C:\Users\jbrixey\AppData\Local\Microsoft\Windows\Temporary Internet Files\Content.IE5\3N21C9N0\pi_hospital[1].pn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xmlns="" val="0"/>
              </a:ext>
            </a:extLst>
          </a:blip>
          <a:srcRect l="5214" t="19808" r="4879" b="37401"/>
          <a:stretch/>
        </p:blipFill>
        <p:spPr bwMode="auto">
          <a:xfrm>
            <a:off x="4703763" y="2900636"/>
            <a:ext cx="3657600" cy="1958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8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Benefits of IPC</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sz="half" idx="1"/>
          </p:nvPr>
        </p:nvSpPr>
        <p:spPr>
          <a:xfrm>
            <a:off x="526941" y="1394848"/>
            <a:ext cx="5253927" cy="4860012"/>
          </a:xfrm>
        </p:spPr>
        <p:txBody>
          <a:bodyPr>
            <a:noAutofit/>
          </a:bodyPr>
          <a:lstStyle/>
          <a:p>
            <a:pPr marL="285750" indent="-285750">
              <a:spcAft>
                <a:spcPts val="600"/>
              </a:spcAft>
              <a:buFont typeface="Arial" panose="020B0604020202020204" pitchFamily="34" charset="0"/>
              <a:buChar char="•"/>
            </a:pPr>
            <a:r>
              <a:rPr lang="en-US" sz="1600" dirty="0">
                <a:cs typeface="Times New Roman" panose="02020603050405020304" pitchFamily="18" charset="0"/>
              </a:rPr>
              <a:t>Improved communication</a:t>
            </a:r>
          </a:p>
          <a:p>
            <a:pPr marL="285750" indent="-285750">
              <a:spcAft>
                <a:spcPts val="600"/>
              </a:spcAft>
              <a:buFont typeface="Arial" panose="020B0604020202020204" pitchFamily="34" charset="0"/>
              <a:buChar char="•"/>
            </a:pPr>
            <a:r>
              <a:rPr lang="en-US" sz="1600" dirty="0">
                <a:cs typeface="Times New Roman" panose="02020603050405020304" pitchFamily="18" charset="0"/>
              </a:rPr>
              <a:t>Increased efficiency</a:t>
            </a:r>
          </a:p>
          <a:p>
            <a:pPr marL="285750" indent="-285750">
              <a:spcAft>
                <a:spcPts val="600"/>
              </a:spcAft>
              <a:buFont typeface="Arial" panose="020B0604020202020204" pitchFamily="34" charset="0"/>
              <a:buChar char="•"/>
            </a:pPr>
            <a:r>
              <a:rPr lang="en-US" sz="1600" dirty="0">
                <a:cs typeface="Times New Roman" panose="02020603050405020304" pitchFamily="18" charset="0"/>
              </a:rPr>
              <a:t>Improve employee morale</a:t>
            </a:r>
          </a:p>
          <a:p>
            <a:pPr marL="285750" indent="-285750">
              <a:spcAft>
                <a:spcPts val="600"/>
              </a:spcAft>
              <a:buFont typeface="Arial" panose="020B0604020202020204" pitchFamily="34" charset="0"/>
              <a:buChar char="•"/>
            </a:pPr>
            <a:r>
              <a:rPr lang="en-US" sz="1600" dirty="0">
                <a:cs typeface="Times New Roman" panose="02020603050405020304" pitchFamily="18" charset="0"/>
              </a:rPr>
              <a:t>Fosters creativity</a:t>
            </a:r>
          </a:p>
          <a:p>
            <a:pPr marL="285750" indent="-285750">
              <a:spcAft>
                <a:spcPts val="600"/>
              </a:spcAft>
              <a:buFont typeface="Arial" panose="020B0604020202020204" pitchFamily="34" charset="0"/>
              <a:buChar char="•"/>
            </a:pPr>
            <a:r>
              <a:rPr lang="en-US" sz="1600" dirty="0">
                <a:cs typeface="Times New Roman" panose="02020603050405020304" pitchFamily="18" charset="0"/>
              </a:rPr>
              <a:t>Better problem-solving </a:t>
            </a:r>
          </a:p>
          <a:p>
            <a:pPr marL="285750" indent="-285750">
              <a:spcAft>
                <a:spcPts val="600"/>
              </a:spcAft>
              <a:buFont typeface="Arial" panose="020B0604020202020204" pitchFamily="34" charset="0"/>
              <a:buChar char="•"/>
            </a:pPr>
            <a:r>
              <a:rPr lang="en-US" sz="1600" dirty="0">
                <a:cs typeface="Times New Roman" panose="02020603050405020304" pitchFamily="18" charset="0"/>
              </a:rPr>
              <a:t>Networking</a:t>
            </a:r>
          </a:p>
          <a:p>
            <a:pPr marL="285750" indent="-285750">
              <a:spcAft>
                <a:spcPts val="600"/>
              </a:spcAft>
              <a:buFont typeface="Arial" panose="020B0604020202020204" pitchFamily="34" charset="0"/>
              <a:buChar char="•"/>
            </a:pPr>
            <a:r>
              <a:rPr lang="en-US" sz="1600" dirty="0">
                <a:cs typeface="Times New Roman" panose="02020603050405020304" pitchFamily="18" charset="0"/>
              </a:rPr>
              <a:t>Better clinical outcomes, cost-effectiveness, safety</a:t>
            </a:r>
          </a:p>
          <a:p>
            <a:pPr marL="285750" indent="-285750">
              <a:spcAft>
                <a:spcPts val="600"/>
              </a:spcAft>
              <a:buFont typeface="Arial" panose="020B0604020202020204" pitchFamily="34" charset="0"/>
              <a:buChar char="•"/>
            </a:pPr>
            <a:r>
              <a:rPr lang="en-US" sz="1600" dirty="0">
                <a:cs typeface="Times New Roman" panose="02020603050405020304" pitchFamily="18" charset="0"/>
              </a:rPr>
              <a:t>Strengthened professional identity</a:t>
            </a:r>
          </a:p>
          <a:p>
            <a:endParaRPr lang="en-US" sz="1600" dirty="0"/>
          </a:p>
        </p:txBody>
      </p:sp>
      <p:pic>
        <p:nvPicPr>
          <p:cNvPr id="5" name="Picture 2" descr="C:\Users\jbrixey\AppData\Local\Microsoft\Windows\Temporary Internet Files\Content.IE5\3N21C9N0\benefits[1].pn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6963" y="2707254"/>
            <a:ext cx="2184400" cy="111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0877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Teams and Teamwork</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765578" y="1110636"/>
            <a:ext cx="7609667" cy="4763221"/>
          </a:xfrm>
        </p:spPr>
        <p:txBody>
          <a:bodyPr>
            <a:normAutofit fontScale="77500" lnSpcReduction="20000"/>
          </a:bodyPr>
          <a:lstStyle/>
          <a:p>
            <a:pPr marL="342900" indent="-342900">
              <a:buFont typeface="Arial" panose="020B0604020202020204" pitchFamily="34" charset="0"/>
              <a:buChar char="•"/>
            </a:pPr>
            <a:r>
              <a:rPr lang="en-US" sz="2800" dirty="0">
                <a:cs typeface="Times New Roman" panose="02020603050405020304" pitchFamily="18" charset="0"/>
              </a:rPr>
              <a:t>Team</a:t>
            </a:r>
          </a:p>
          <a:p>
            <a:pPr marL="457200" indent="-112713"/>
            <a:r>
              <a:rPr lang="en-US" dirty="0">
                <a:cs typeface="Times New Roman" panose="02020603050405020304" pitchFamily="18" charset="0"/>
              </a:rPr>
              <a:t>“Two or more people whose tasks are in some way interdependent </a:t>
            </a:r>
          </a:p>
          <a:p>
            <a:pPr marL="517525" indent="-60325"/>
            <a:r>
              <a:rPr lang="en-US" dirty="0">
                <a:cs typeface="Times New Roman" panose="02020603050405020304" pitchFamily="18" charset="0"/>
              </a:rPr>
              <a:t>(i.e., individual efforts are dependent upon the efforts of other members) and who have a shared common goal” </a:t>
            </a:r>
            <a:r>
              <a:rPr lang="en-US" sz="1800" dirty="0">
                <a:cs typeface="Times New Roman" panose="02020603050405020304" pitchFamily="18" charset="0"/>
              </a:rPr>
              <a:t>(Salas, 2015</a:t>
            </a:r>
            <a:r>
              <a:rPr lang="en-US" dirty="0">
                <a:cs typeface="Times New Roman" panose="02020603050405020304" pitchFamily="18" charset="0"/>
              </a:rPr>
              <a:t>)</a:t>
            </a:r>
          </a:p>
          <a:p>
            <a:pPr marL="342900" indent="-342900">
              <a:buFont typeface="Arial" panose="020B0604020202020204" pitchFamily="34" charset="0"/>
              <a:buChar char="•"/>
            </a:pPr>
            <a:r>
              <a:rPr lang="en-US" sz="2800" dirty="0">
                <a:cs typeface="Times New Roman" panose="02020603050405020304" pitchFamily="18" charset="0"/>
              </a:rPr>
              <a:t>Teamwork</a:t>
            </a:r>
          </a:p>
          <a:p>
            <a:pPr marL="457200"/>
            <a:r>
              <a:rPr lang="en-US" dirty="0">
                <a:cs typeface="Times New Roman" panose="02020603050405020304" pitchFamily="18" charset="0"/>
              </a:rPr>
              <a:t>“Coordination, cooperation, and communication among individuals to achieve a shared goal” </a:t>
            </a:r>
            <a:r>
              <a:rPr lang="en-US" sz="1800" dirty="0">
                <a:cs typeface="Times New Roman" panose="02020603050405020304" pitchFamily="18" charset="0"/>
              </a:rPr>
              <a:t>(Salas, 2015)</a:t>
            </a:r>
          </a:p>
          <a:p>
            <a:pPr marL="342900" indent="-342900">
              <a:buFont typeface="Arial" panose="020B0604020202020204" pitchFamily="34" charset="0"/>
              <a:buChar char="•"/>
            </a:pPr>
            <a:r>
              <a:rPr lang="en-US" sz="2800" dirty="0">
                <a:cs typeface="Times New Roman" panose="02020603050405020304" pitchFamily="18" charset="0"/>
              </a:rPr>
              <a:t>Team  Training</a:t>
            </a:r>
          </a:p>
          <a:p>
            <a:pPr marL="457200"/>
            <a:r>
              <a:rPr lang="en-US" dirty="0">
                <a:cs typeface="Times New Roman" panose="02020603050405020304" pitchFamily="18" charset="0"/>
              </a:rPr>
              <a:t>“A set of tools and methods used to train a group of individuals on both task-related individual competencies and team competencies </a:t>
            </a:r>
            <a:r>
              <a:rPr lang="en-US" sz="1800" dirty="0">
                <a:cs typeface="Times New Roman" panose="02020603050405020304" pitchFamily="18" charset="0"/>
              </a:rPr>
              <a:t>(Salas &amp; </a:t>
            </a:r>
            <a:r>
              <a:rPr lang="en-US" sz="1800" dirty="0" err="1">
                <a:cs typeface="Times New Roman" panose="02020603050405020304" pitchFamily="18" charset="0"/>
              </a:rPr>
              <a:t>Connon</a:t>
            </a:r>
            <a:r>
              <a:rPr lang="en-US" sz="1800" dirty="0">
                <a:cs typeface="Times New Roman" panose="02020603050405020304" pitchFamily="18" charset="0"/>
              </a:rPr>
              <a:t>-Bowers, 2000)</a:t>
            </a:r>
          </a:p>
          <a:p>
            <a:endParaRPr lang="en-US" dirty="0"/>
          </a:p>
        </p:txBody>
      </p:sp>
      <p:grpSp>
        <p:nvGrpSpPr>
          <p:cNvPr id="5" name="Group 4"/>
          <p:cNvGrpSpPr/>
          <p:nvPr/>
        </p:nvGrpSpPr>
        <p:grpSpPr>
          <a:xfrm>
            <a:off x="567351" y="5733842"/>
            <a:ext cx="8006120" cy="1124158"/>
            <a:chOff x="574026" y="1498410"/>
            <a:chExt cx="8006120" cy="1124158"/>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1510611"/>
              <a:ext cx="1752600" cy="1111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9" descr="C:\Users\jbrixey\AppData\Local\Microsoft\Windows\Temporary Internet Files\Content.IE5\3N21C9N0\Road[1].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46760" b="56380"/>
            <a:stretch/>
          </p:blipFill>
          <p:spPr bwMode="auto">
            <a:xfrm>
              <a:off x="1429295" y="2007038"/>
              <a:ext cx="2444532" cy="43102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6525"/>
            <a:stretch/>
          </p:blipFill>
          <p:spPr bwMode="auto">
            <a:xfrm>
              <a:off x="5486400" y="1994467"/>
              <a:ext cx="1458322" cy="443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C:\Users\jbrixey\AppData\Local\Microsoft\Windows\Temporary Internet Files\Content.IE5\IVQ5S09S\progetti-Rodari[1].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026" y="1498410"/>
              <a:ext cx="1710537" cy="105187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7" descr="Image result for patient centered team care clip art"/>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7527" t="2797" r="7719" b="4381"/>
            <a:stretch/>
          </p:blipFill>
          <p:spPr bwMode="auto">
            <a:xfrm>
              <a:off x="6951758" y="1498410"/>
              <a:ext cx="1628388" cy="105187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623484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2" y="2209870"/>
            <a:ext cx="7581901" cy="1653988"/>
          </a:xfrm>
        </p:spPr>
        <p:txBody>
          <a:bodyPr/>
          <a:lstStyle/>
          <a:p>
            <a:r>
              <a:rPr lang="en-US" dirty="0" smtClean="0"/>
              <a:t>EMERGING EVIDENCE</a:t>
            </a:r>
            <a:endParaRPr lang="en-US" dirty="0"/>
          </a:p>
        </p:txBody>
      </p:sp>
    </p:spTree>
    <p:extLst>
      <p:ext uri="{BB962C8B-B14F-4D97-AF65-F5344CB8AC3E}">
        <p14:creationId xmlns:p14="http://schemas.microsoft.com/office/powerpoint/2010/main" xmlns="" val="590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EVIDENCE</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CA" sz="12800" dirty="0">
                <a:effectLst/>
              </a:rPr>
              <a:t>Evidence for IPC</a:t>
            </a:r>
            <a:endParaRPr lang="en-US" sz="12800" dirty="0">
              <a:effectLst/>
            </a:endParaRPr>
          </a:p>
          <a:p>
            <a:pPr lvl="0"/>
            <a:r>
              <a:rPr lang="en-CA" sz="8000" dirty="0">
                <a:effectLst/>
              </a:rPr>
              <a:t>Collaborative practice strengthens health systems and improves health outcomes.</a:t>
            </a:r>
            <a:endParaRPr lang="en-US" sz="8000" dirty="0">
              <a:effectLst/>
            </a:endParaRPr>
          </a:p>
          <a:p>
            <a:pPr lvl="0"/>
            <a:r>
              <a:rPr lang="en-CA" sz="8000" dirty="0">
                <a:effectLst/>
              </a:rPr>
              <a:t>Health leaders who choose to contextualize, commit and champion interprofessional education and collaborative practice position their health system to facilitate achievement </a:t>
            </a:r>
            <a:r>
              <a:rPr lang="en-CA" sz="7200" dirty="0">
                <a:effectLst/>
              </a:rPr>
              <a:t>of the health-related Millennium Development Goals (MDGs).</a:t>
            </a:r>
            <a:endParaRPr lang="en-US" sz="7200" dirty="0">
              <a:effectLst/>
            </a:endParaRPr>
          </a:p>
          <a:p>
            <a:pPr lvl="0"/>
            <a:r>
              <a:rPr lang="en-CA" sz="7200" dirty="0">
                <a:effectLst/>
              </a:rPr>
              <a:t>Evidence clearly demonstrates the need for a collaborative practice ready health workforce, which may include health workers from regulated and non-regulated </a:t>
            </a:r>
            <a:r>
              <a:rPr lang="en-CA" sz="7200" dirty="0" smtClean="0">
                <a:effectLst/>
              </a:rPr>
              <a:t>professions. </a:t>
            </a:r>
            <a:r>
              <a:rPr lang="en-CA" sz="7200" dirty="0">
                <a:effectLst/>
              </a:rPr>
              <a:t> </a:t>
            </a:r>
            <a:endParaRPr lang="en-US" sz="7200" dirty="0">
              <a:effectLst/>
            </a:endParaRPr>
          </a:p>
          <a:p>
            <a:endParaRPr lang="en-US" dirty="0"/>
          </a:p>
        </p:txBody>
      </p:sp>
    </p:spTree>
    <p:extLst>
      <p:ext uri="{BB962C8B-B14F-4D97-AF65-F5344CB8AC3E}">
        <p14:creationId xmlns:p14="http://schemas.microsoft.com/office/powerpoint/2010/main" xmlns="" val="1644437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793</TotalTime>
  <Words>2027</Words>
  <Application>Microsoft Office PowerPoint</Application>
  <PresentationFormat>On-screen Show (4:3)</PresentationFormat>
  <Paragraphs>271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Orbit</vt:lpstr>
      <vt:lpstr>INTERPROFESSIONAL APPROACH FOR ACHIEVING WHO’S 2025 GLOBAL NUTRITION TARGETS</vt:lpstr>
      <vt:lpstr>Global Nutrition Targets 2025</vt:lpstr>
      <vt:lpstr>Slide 3</vt:lpstr>
      <vt:lpstr>Definition</vt:lpstr>
      <vt:lpstr>Principles of IPC </vt:lpstr>
      <vt:lpstr>Benefits of IPC </vt:lpstr>
      <vt:lpstr>Teams and Teamwork </vt:lpstr>
      <vt:lpstr>EMERGING EVIDENCE</vt:lpstr>
      <vt:lpstr>EMERGING EVIDENCE</vt:lpstr>
      <vt:lpstr>EMERGING EVIDENCE</vt:lpstr>
      <vt:lpstr>EMERGING EVIDENCE</vt:lpstr>
      <vt:lpstr>EMERGING EVIDENCE</vt:lpstr>
      <vt:lpstr>EMERGING EVIDENCE</vt:lpstr>
      <vt:lpstr>EMERGING EVIDENCE</vt:lpstr>
      <vt:lpstr>EMERGING EVIDENCE</vt:lpstr>
      <vt:lpstr>Slide 16</vt:lpstr>
      <vt:lpstr>Interprofessionality is not</vt:lpstr>
      <vt:lpstr>Why now?</vt:lpstr>
      <vt:lpstr>Change</vt:lpstr>
      <vt:lpstr>Roles and Responsibilities</vt:lpstr>
      <vt:lpstr>Values &amp; Ethics</vt:lpstr>
      <vt:lpstr>Communication</vt:lpstr>
      <vt:lpstr>Teamwork</vt:lpstr>
      <vt:lpstr>Issues and Challenges</vt:lpstr>
      <vt:lpstr>CONCEPTUAL FRAMEWORK AND APPLICATIONS </vt:lpstr>
      <vt:lpstr>Slide 26</vt:lpstr>
      <vt:lpstr>CIHC Framework</vt:lpstr>
      <vt:lpstr>UBC Model</vt:lpstr>
      <vt:lpstr>Slide 29</vt:lpstr>
      <vt:lpstr>Slide 30</vt:lpstr>
      <vt:lpstr>Slide 31</vt:lpstr>
      <vt:lpstr>Slide 32</vt:lpstr>
      <vt:lpstr>Slide 33</vt:lpstr>
      <vt:lpstr>Slide 34</vt:lpstr>
      <vt:lpstr>Slide 35</vt:lpstr>
      <vt:lpstr>Slide 36</vt:lpstr>
      <vt:lpstr>Slide 37</vt:lpstr>
      <vt:lpstr>Slide 38</vt:lpstr>
      <vt:lpstr>Slide 39</vt:lpstr>
      <vt:lpstr>Conclusion</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dc:creator>
  <cp:lastModifiedBy>Farida Isnaeni</cp:lastModifiedBy>
  <cp:revision>20</cp:revision>
  <dcterms:created xsi:type="dcterms:W3CDTF">2013-04-24T22:37:18Z</dcterms:created>
  <dcterms:modified xsi:type="dcterms:W3CDTF">2019-08-09T02:54:33Z</dcterms:modified>
</cp:coreProperties>
</file>